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82" r:id="rId3"/>
    <p:sldId id="281" r:id="rId4"/>
    <p:sldId id="258" r:id="rId5"/>
    <p:sldId id="259" r:id="rId6"/>
    <p:sldId id="260" r:id="rId7"/>
    <p:sldId id="261" r:id="rId8"/>
    <p:sldId id="276" r:id="rId9"/>
    <p:sldId id="271" r:id="rId10"/>
    <p:sldId id="278" r:id="rId11"/>
    <p:sldId id="279" r:id="rId12"/>
    <p:sldId id="272" r:id="rId13"/>
    <p:sldId id="264" r:id="rId14"/>
    <p:sldId id="273" r:id="rId15"/>
    <p:sldId id="280" r:id="rId16"/>
    <p:sldId id="265" r:id="rId17"/>
    <p:sldId id="268" r:id="rId18"/>
    <p:sldId id="269" r:id="rId19"/>
    <p:sldId id="270" r:id="rId20"/>
    <p:sldId id="274"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29"/>
  </p:normalViewPr>
  <p:slideViewPr>
    <p:cSldViewPr snapToGrid="0" snapToObjects="1">
      <p:cViewPr varScale="1">
        <p:scale>
          <a:sx n="54" d="100"/>
          <a:sy n="54" d="100"/>
        </p:scale>
        <p:origin x="896" y="48"/>
      </p:cViewPr>
      <p:guideLst>
        <p:guide orient="horz" pos="840"/>
        <p:guide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D8E61-C9E6-CB45-9E0F-A49ED7CEFE6B}"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51EE0-0D75-3140-8C1D-A1C94DA131C3}" type="slidenum">
              <a:rPr lang="en-US" smtClean="0"/>
              <a:t>‹#›</a:t>
            </a:fld>
            <a:endParaRPr lang="en-US"/>
          </a:p>
        </p:txBody>
      </p:sp>
    </p:spTree>
    <p:extLst>
      <p:ext uri="{BB962C8B-B14F-4D97-AF65-F5344CB8AC3E}">
        <p14:creationId xmlns:p14="http://schemas.microsoft.com/office/powerpoint/2010/main" val="420208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a:t>
            </a: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National Population Commission of Nigeria (web), National Bureau of Statistics (web).</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Explanation:</a:t>
            </a:r>
            <a:r>
              <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population projection assumes the same rate of growth for all LGAs within a state. The undercount of the 1991 census is estimated to be about 25 million. All population figures for Nigeria show high error rates; census results are disputed</a:t>
            </a:r>
            <a:endParaRPr lang="en-US" dirty="0"/>
          </a:p>
        </p:txBody>
      </p:sp>
      <p:sp>
        <p:nvSpPr>
          <p:cNvPr id="4" name="Slide Number Placeholder 3"/>
          <p:cNvSpPr>
            <a:spLocks noGrp="1"/>
          </p:cNvSpPr>
          <p:nvPr>
            <p:ph type="sldNum" sz="quarter" idx="5"/>
          </p:nvPr>
        </p:nvSpPr>
        <p:spPr/>
        <p:txBody>
          <a:bodyPr/>
          <a:lstStyle/>
          <a:p>
            <a:fld id="{11B51EE0-0D75-3140-8C1D-A1C94DA131C3}" type="slidenum">
              <a:rPr lang="en-US" smtClean="0"/>
              <a:t>6</a:t>
            </a:fld>
            <a:endParaRPr lang="en-US"/>
          </a:p>
        </p:txBody>
      </p:sp>
    </p:spTree>
    <p:extLst>
      <p:ext uri="{BB962C8B-B14F-4D97-AF65-F5344CB8AC3E}">
        <p14:creationId xmlns:p14="http://schemas.microsoft.com/office/powerpoint/2010/main" val="345807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go online and google killing in Benue State, Nigeria.</a:t>
            </a:r>
          </a:p>
        </p:txBody>
      </p:sp>
      <p:sp>
        <p:nvSpPr>
          <p:cNvPr id="4" name="Slide Number Placeholder 3"/>
          <p:cNvSpPr>
            <a:spLocks noGrp="1"/>
          </p:cNvSpPr>
          <p:nvPr>
            <p:ph type="sldNum" sz="quarter" idx="5"/>
          </p:nvPr>
        </p:nvSpPr>
        <p:spPr/>
        <p:txBody>
          <a:bodyPr/>
          <a:lstStyle/>
          <a:p>
            <a:fld id="{11B51EE0-0D75-3140-8C1D-A1C94DA131C3}" type="slidenum">
              <a:rPr lang="en-US" smtClean="0"/>
              <a:t>7</a:t>
            </a:fld>
            <a:endParaRPr lang="en-US"/>
          </a:p>
        </p:txBody>
      </p:sp>
    </p:spTree>
    <p:extLst>
      <p:ext uri="{BB962C8B-B14F-4D97-AF65-F5344CB8AC3E}">
        <p14:creationId xmlns:p14="http://schemas.microsoft.com/office/powerpoint/2010/main" val="334596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51EE0-0D75-3140-8C1D-A1C94DA131C3}" type="slidenum">
              <a:rPr lang="en-US" smtClean="0"/>
              <a:t>13</a:t>
            </a:fld>
            <a:endParaRPr lang="en-US"/>
          </a:p>
        </p:txBody>
      </p:sp>
    </p:spTree>
    <p:extLst>
      <p:ext uri="{BB962C8B-B14F-4D97-AF65-F5344CB8AC3E}">
        <p14:creationId xmlns:p14="http://schemas.microsoft.com/office/powerpoint/2010/main" val="168059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51EE0-0D75-3140-8C1D-A1C94DA131C3}" type="slidenum">
              <a:rPr lang="en-US" smtClean="0"/>
              <a:t>17</a:t>
            </a:fld>
            <a:endParaRPr lang="en-US"/>
          </a:p>
        </p:txBody>
      </p:sp>
    </p:spTree>
    <p:extLst>
      <p:ext uri="{BB962C8B-B14F-4D97-AF65-F5344CB8AC3E}">
        <p14:creationId xmlns:p14="http://schemas.microsoft.com/office/powerpoint/2010/main" val="94136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51EE0-0D75-3140-8C1D-A1C94DA131C3}" type="slidenum">
              <a:rPr lang="en-US" smtClean="0"/>
              <a:t>18</a:t>
            </a:fld>
            <a:endParaRPr lang="en-US"/>
          </a:p>
        </p:txBody>
      </p:sp>
    </p:spTree>
    <p:extLst>
      <p:ext uri="{BB962C8B-B14F-4D97-AF65-F5344CB8AC3E}">
        <p14:creationId xmlns:p14="http://schemas.microsoft.com/office/powerpoint/2010/main" val="162729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2589-FEF9-4F4D-8E7F-5DF2B37E80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7F9D4D-C2E6-2147-9518-5B40BD73A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BD27D-22C4-944F-96A8-ECE3CACEDF82}"/>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5" name="Footer Placeholder 4">
            <a:extLst>
              <a:ext uri="{FF2B5EF4-FFF2-40B4-BE49-F238E27FC236}">
                <a16:creationId xmlns:a16="http://schemas.microsoft.com/office/drawing/2014/main" id="{B30FA8F2-3E8E-DD47-B5AA-F30A108AB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4C1A6-6CBD-054A-B493-E16316363135}"/>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16159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36AB-7C25-3147-9633-174E7CBB9C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11973B-D434-0A47-BBD6-8D0FA6EC4C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9976F-8194-1E4C-B76D-12DA573DA336}"/>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5" name="Footer Placeholder 4">
            <a:extLst>
              <a:ext uri="{FF2B5EF4-FFF2-40B4-BE49-F238E27FC236}">
                <a16:creationId xmlns:a16="http://schemas.microsoft.com/office/drawing/2014/main" id="{6F091014-9C93-984E-9A5B-C9B5C800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DB606-86F7-C440-B3FE-71A930E3D2A4}"/>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185887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C61C8-71C4-DA4A-BA5E-0221B38625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A47379-1D3D-7947-897A-52336A7C35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55929-1435-7E41-AC31-E8B8B1EA3667}"/>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5" name="Footer Placeholder 4">
            <a:extLst>
              <a:ext uri="{FF2B5EF4-FFF2-40B4-BE49-F238E27FC236}">
                <a16:creationId xmlns:a16="http://schemas.microsoft.com/office/drawing/2014/main" id="{5ACD3AF4-F4CF-8E49-B7B5-A4E6364A1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F3D9D-8FC9-2A47-B3D6-9F68703BF05F}"/>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375762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96B0-89C5-BB4E-ACA4-2E8D70FB6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DE3BE-EAA9-F641-BD2F-9A7089D18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9EABE-76CD-E746-A106-191A46B69F50}"/>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5" name="Footer Placeholder 4">
            <a:extLst>
              <a:ext uri="{FF2B5EF4-FFF2-40B4-BE49-F238E27FC236}">
                <a16:creationId xmlns:a16="http://schemas.microsoft.com/office/drawing/2014/main" id="{439665DF-792D-1540-AAB4-DF3101B7F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DA1D9-FD2D-2C49-AE47-7D50D7DF1F2E}"/>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303101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CA74-A2DB-FC43-852A-2ECB265F63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90A45A-1D35-E94C-95D8-43B3976CB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5F8133-3203-CE49-A2C0-DBCE265A8AE1}"/>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5" name="Footer Placeholder 4">
            <a:extLst>
              <a:ext uri="{FF2B5EF4-FFF2-40B4-BE49-F238E27FC236}">
                <a16:creationId xmlns:a16="http://schemas.microsoft.com/office/drawing/2014/main" id="{AE1A20B7-6CFB-F04B-9F1A-E26F956E7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E4799-2BF3-AC42-8378-36568BB1BDBC}"/>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261007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6179-7306-604E-A4B5-E2188D89B1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514D9-4290-2247-BAAF-DFEB366550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A8CDB-9864-FE4E-8F6E-490AA5C4C8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1FADE-D365-064B-9AA3-5A1D00EF5FBD}"/>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6" name="Footer Placeholder 5">
            <a:extLst>
              <a:ext uri="{FF2B5EF4-FFF2-40B4-BE49-F238E27FC236}">
                <a16:creationId xmlns:a16="http://schemas.microsoft.com/office/drawing/2014/main" id="{327214FD-2EBF-3D45-9AEF-671EBDB91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0EDDE-1C20-DB4A-AE98-281534E9114E}"/>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218087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A1F7-88A4-6142-9333-86368FED82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DFE65F-364E-7144-B045-77239C6D3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C9622-CAFD-8045-AA57-660BD0397B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3AD460-4921-164B-BA1B-23DCCECF7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375FF-8EE2-F740-9C90-4E8406AEC9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3CE5B8-E7A3-DB4E-9C50-7A3A9EC5055E}"/>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8" name="Footer Placeholder 7">
            <a:extLst>
              <a:ext uri="{FF2B5EF4-FFF2-40B4-BE49-F238E27FC236}">
                <a16:creationId xmlns:a16="http://schemas.microsoft.com/office/drawing/2014/main" id="{8EA7112F-C21F-AF49-8AA8-3AA339E733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71DE8F-25DB-9645-87AA-61533D6DF7FD}"/>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207643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8401-912D-1C44-AF88-4E1B7537F3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A92EE8-77FE-E748-B589-C48244AC4DF3}"/>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4" name="Footer Placeholder 3">
            <a:extLst>
              <a:ext uri="{FF2B5EF4-FFF2-40B4-BE49-F238E27FC236}">
                <a16:creationId xmlns:a16="http://schemas.microsoft.com/office/drawing/2014/main" id="{36A570F1-1929-894C-BCB2-E4D40F521B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CAC889-EDC6-CB4C-B736-1B7B60DAB0B8}"/>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239751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F5503D-EDAA-9A42-BF43-5A37F3103677}"/>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3" name="Footer Placeholder 2">
            <a:extLst>
              <a:ext uri="{FF2B5EF4-FFF2-40B4-BE49-F238E27FC236}">
                <a16:creationId xmlns:a16="http://schemas.microsoft.com/office/drawing/2014/main" id="{07643B70-8A4B-0240-AA17-BC8D30FAE4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7D1D5-2E7D-F243-A3CA-4E3801D08FFC}"/>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62542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6574-F87B-9348-A9A9-A6E1D9A2F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2128EA-E8C3-C54E-87F3-50289CDB1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51B28-BC81-C14A-9851-9D0A964E3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1BD373-5657-6B45-A3D4-032EBE5BBB7C}"/>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6" name="Footer Placeholder 5">
            <a:extLst>
              <a:ext uri="{FF2B5EF4-FFF2-40B4-BE49-F238E27FC236}">
                <a16:creationId xmlns:a16="http://schemas.microsoft.com/office/drawing/2014/main" id="{C6B0D7A1-CB65-734C-9347-E30DB1F45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C201C-4F78-534D-9CA8-9D4B066D16DF}"/>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210402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EEB2-07E3-DA41-865A-A493E6454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749B6E-0EFF-F94B-BB68-C9677779B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37C29E-BC4C-9A4E-A87A-44569A43B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545B2-C1C2-A84E-A243-C92765B91D60}"/>
              </a:ext>
            </a:extLst>
          </p:cNvPr>
          <p:cNvSpPr>
            <a:spLocks noGrp="1"/>
          </p:cNvSpPr>
          <p:nvPr>
            <p:ph type="dt" sz="half" idx="10"/>
          </p:nvPr>
        </p:nvSpPr>
        <p:spPr/>
        <p:txBody>
          <a:bodyPr/>
          <a:lstStyle/>
          <a:p>
            <a:fld id="{4E805A90-E4C4-D945-96ED-E1E5983B98CB}" type="datetimeFigureOut">
              <a:rPr lang="en-US" smtClean="0"/>
              <a:t>4/15/2020</a:t>
            </a:fld>
            <a:endParaRPr lang="en-US"/>
          </a:p>
        </p:txBody>
      </p:sp>
      <p:sp>
        <p:nvSpPr>
          <p:cNvPr id="6" name="Footer Placeholder 5">
            <a:extLst>
              <a:ext uri="{FF2B5EF4-FFF2-40B4-BE49-F238E27FC236}">
                <a16:creationId xmlns:a16="http://schemas.microsoft.com/office/drawing/2014/main" id="{DA3C85B7-660D-9A4B-BDF4-13CF2FDF4A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6D306-4CCC-DF42-AC86-B0B47CBD4340}"/>
              </a:ext>
            </a:extLst>
          </p:cNvPr>
          <p:cNvSpPr>
            <a:spLocks noGrp="1"/>
          </p:cNvSpPr>
          <p:nvPr>
            <p:ph type="sldNum" sz="quarter" idx="12"/>
          </p:nvPr>
        </p:nvSpPr>
        <p:spPr/>
        <p:txBody>
          <a:bodyPr/>
          <a:lstStyle/>
          <a:p>
            <a:fld id="{9A5B247D-B0C7-C947-AF45-C819F306E52F}" type="slidenum">
              <a:rPr lang="en-US" smtClean="0"/>
              <a:t>‹#›</a:t>
            </a:fld>
            <a:endParaRPr lang="en-US"/>
          </a:p>
        </p:txBody>
      </p:sp>
    </p:spTree>
    <p:extLst>
      <p:ext uri="{BB962C8B-B14F-4D97-AF65-F5344CB8AC3E}">
        <p14:creationId xmlns:p14="http://schemas.microsoft.com/office/powerpoint/2010/main" val="359431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31548-40BF-C94A-A0E0-29F251A48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4A767-6992-3F48-A5E9-637A813A5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7E568-E3A2-2344-B14A-265D03D0E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05A90-E4C4-D945-96ED-E1E5983B98CB}" type="datetimeFigureOut">
              <a:rPr lang="en-US" smtClean="0"/>
              <a:t>4/15/2020</a:t>
            </a:fld>
            <a:endParaRPr lang="en-US"/>
          </a:p>
        </p:txBody>
      </p:sp>
      <p:sp>
        <p:nvSpPr>
          <p:cNvPr id="5" name="Footer Placeholder 4">
            <a:extLst>
              <a:ext uri="{FF2B5EF4-FFF2-40B4-BE49-F238E27FC236}">
                <a16:creationId xmlns:a16="http://schemas.microsoft.com/office/drawing/2014/main" id="{722936F4-4722-764E-A90F-63FD8943A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BDF2B5-1405-2A4E-B20C-E182C0536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B247D-B0C7-C947-AF45-C819F306E52F}" type="slidenum">
              <a:rPr lang="en-US" smtClean="0"/>
              <a:t>‹#›</a:t>
            </a:fld>
            <a:endParaRPr lang="en-US"/>
          </a:p>
        </p:txBody>
      </p:sp>
    </p:spTree>
    <p:extLst>
      <p:ext uri="{BB962C8B-B14F-4D97-AF65-F5344CB8AC3E}">
        <p14:creationId xmlns:p14="http://schemas.microsoft.com/office/powerpoint/2010/main" val="55968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9089-612C-2A44-8C2F-9FD6D6E946A6}"/>
              </a:ext>
            </a:extLst>
          </p:cNvPr>
          <p:cNvSpPr>
            <a:spLocks noGrp="1"/>
          </p:cNvSpPr>
          <p:nvPr>
            <p:ph type="ctrTitle"/>
          </p:nvPr>
        </p:nvSpPr>
        <p:spPr>
          <a:xfrm>
            <a:off x="7464614" y="1783959"/>
            <a:ext cx="4087306" cy="2889114"/>
          </a:xfrm>
        </p:spPr>
        <p:txBody>
          <a:bodyPr anchor="b">
            <a:normAutofit/>
          </a:bodyPr>
          <a:lstStyle/>
          <a:p>
            <a:pPr algn="l"/>
            <a:r>
              <a:rPr lang="en-US" sz="5400" dirty="0">
                <a:latin typeface="Times New Roman" panose="02020603050405020304" pitchFamily="18" charset="0"/>
                <a:cs typeface="Times New Roman" panose="02020603050405020304" pitchFamily="18" charset="0"/>
              </a:rPr>
              <a:t>Where there’s a will there’s a way</a:t>
            </a:r>
          </a:p>
        </p:txBody>
      </p:sp>
      <p:sp>
        <p:nvSpPr>
          <p:cNvPr id="3" name="Subtitle 2">
            <a:extLst>
              <a:ext uri="{FF2B5EF4-FFF2-40B4-BE49-F238E27FC236}">
                <a16:creationId xmlns:a16="http://schemas.microsoft.com/office/drawing/2014/main" id="{7113FD78-274E-6A4A-883A-059DB0E919B0}"/>
              </a:ext>
            </a:extLst>
          </p:cNvPr>
          <p:cNvSpPr>
            <a:spLocks noGrp="1"/>
          </p:cNvSpPr>
          <p:nvPr>
            <p:ph type="subTitle" idx="1"/>
          </p:nvPr>
        </p:nvSpPr>
        <p:spPr>
          <a:xfrm>
            <a:off x="7464612" y="4750893"/>
            <a:ext cx="4087305" cy="1147863"/>
          </a:xfrm>
        </p:spPr>
        <p:txBody>
          <a:bodyPr anchor="t">
            <a:normAutofit/>
          </a:bodyPr>
          <a:lstStyle/>
          <a:p>
            <a:pPr algn="l"/>
            <a:r>
              <a:rPr lang="en-US" sz="2000" dirty="0"/>
              <a:t>Together we can make a big difference in our world.</a:t>
            </a:r>
          </a:p>
        </p:txBody>
      </p:sp>
      <p:sp>
        <p:nvSpPr>
          <p:cNvPr id="12"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smiling for the camera&#10;&#10;Description automatically generated">
            <a:extLst>
              <a:ext uri="{FF2B5EF4-FFF2-40B4-BE49-F238E27FC236}">
                <a16:creationId xmlns:a16="http://schemas.microsoft.com/office/drawing/2014/main" id="{D351B4F5-9E3F-F14B-ADD8-0AD9441BD422}"/>
              </a:ext>
            </a:extLst>
          </p:cNvPr>
          <p:cNvPicPr>
            <a:picLocks noChangeAspect="1"/>
          </p:cNvPicPr>
          <p:nvPr/>
        </p:nvPicPr>
        <p:blipFill>
          <a:blip r:embed="rId2"/>
          <a:srcRect/>
          <a:stretch/>
        </p:blipFill>
        <p:spPr>
          <a:xfrm>
            <a:off x="1228252" y="10"/>
            <a:ext cx="4571993" cy="6857990"/>
          </a:xfrm>
          <a:custGeom>
            <a:avLst/>
            <a:gdLst>
              <a:gd name="connsiteX0" fmla="*/ 0 w 7028495"/>
              <a:gd name="connsiteY0" fmla="*/ 0 h 6858000"/>
              <a:gd name="connsiteX1" fmla="*/ 6915668 w 7028495"/>
              <a:gd name="connsiteY1" fmla="*/ 0 h 6858000"/>
              <a:gd name="connsiteX2" fmla="*/ 6952411 w 7028495"/>
              <a:gd name="connsiteY2" fmla="*/ 219663 h 6858000"/>
              <a:gd name="connsiteX3" fmla="*/ 7028495 w 7028495"/>
              <a:gd name="connsiteY3" fmla="*/ 1292112 h 6858000"/>
              <a:gd name="connsiteX4" fmla="*/ 4870994 w 7028495"/>
              <a:gd name="connsiteY4" fmla="*/ 6556512 h 6858000"/>
              <a:gd name="connsiteX5" fmla="*/ 4556185 w 7028495"/>
              <a:gd name="connsiteY5" fmla="*/ 6858000 h 6858000"/>
              <a:gd name="connsiteX6" fmla="*/ 0 w 702849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93769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F06F86-CF23-447E-9BFF-7A00BFB6F29A}"/>
              </a:ext>
            </a:extLst>
          </p:cNvPr>
          <p:cNvSpPr/>
          <p:nvPr/>
        </p:nvSpPr>
        <p:spPr>
          <a:xfrm>
            <a:off x="5465048" y="1641581"/>
            <a:ext cx="5722706" cy="4204356"/>
          </a:xfrm>
          <a:prstGeom prst="rect">
            <a:avLst/>
          </a:prstGeom>
        </p:spPr>
        <p:txBody>
          <a:bodyPr wrap="square">
            <a:spAutoFit/>
          </a:bodyPr>
          <a:lstStyle/>
          <a:p>
            <a:pPr lvl="0">
              <a:lnSpc>
                <a:spcPct val="150000"/>
              </a:lnSpc>
            </a:pPr>
            <a:r>
              <a:rPr lang="en-US" dirty="0">
                <a:latin typeface="Times New Roman" panose="02020603050405020304" pitchFamily="18" charset="0"/>
                <a:cs typeface="Times New Roman" panose="02020603050405020304" pitchFamily="18" charset="0"/>
              </a:rPr>
              <a:t>The devastation, lack of involvement by local government and the despair of this community tugged at my heart.  I wanted and needed to do more to help.  Because I had no financial resources to accomplish what I knew needed to be done, I started this foundation to reach others who have the financial ability, commitment and who enjoy helping others less fortunate.  I named it after my mother because her passion and commitment for helping others is what shaped my desire and ultimately to accept my calling to help others through the vocation of priesthood. </a:t>
            </a:r>
          </a:p>
        </p:txBody>
      </p:sp>
      <p:pic>
        <p:nvPicPr>
          <p:cNvPr id="3" name="Content Placeholder 4" descr="A picture containing food&#10;&#10;Description automatically generated">
            <a:extLst>
              <a:ext uri="{FF2B5EF4-FFF2-40B4-BE49-F238E27FC236}">
                <a16:creationId xmlns:a16="http://schemas.microsoft.com/office/drawing/2014/main" id="{5C7684FB-4EC5-45A9-9BBB-7D47BFBB0F75}"/>
              </a:ext>
            </a:extLst>
          </p:cNvPr>
          <p:cNvPicPr>
            <a:picLocks noChangeAspect="1"/>
          </p:cNvPicPr>
          <p:nvPr/>
        </p:nvPicPr>
        <p:blipFill rotWithShape="1">
          <a:blip r:embed="rId2"/>
          <a:srcRect r="1" b="3411"/>
          <a:stretch/>
        </p:blipFill>
        <p:spPr>
          <a:xfrm>
            <a:off x="20" y="10"/>
            <a:ext cx="4900753" cy="6857990"/>
          </a:xfrm>
          <a:prstGeom prst="rect">
            <a:avLst/>
          </a:prstGeom>
        </p:spPr>
      </p:pic>
    </p:spTree>
    <p:extLst>
      <p:ext uri="{BB962C8B-B14F-4D97-AF65-F5344CB8AC3E}">
        <p14:creationId xmlns:p14="http://schemas.microsoft.com/office/powerpoint/2010/main" val="42239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AA75-9A90-4A43-8D4D-4417D1D6E1E7}"/>
              </a:ext>
            </a:extLst>
          </p:cNvPr>
          <p:cNvSpPr>
            <a:spLocks noGrp="1"/>
          </p:cNvSpPr>
          <p:nvPr>
            <p:ph type="title"/>
          </p:nvPr>
        </p:nvSpPr>
        <p:spPr>
          <a:xfrm>
            <a:off x="838200" y="365125"/>
            <a:ext cx="10515600" cy="2182866"/>
          </a:xfrm>
        </p:spPr>
        <p:txBody>
          <a:bodyPr>
            <a:normAutofit/>
          </a:bodyPr>
          <a:lstStyle/>
          <a:p>
            <a:r>
              <a:rPr lang="en-US" sz="2400" dirty="0">
                <a:latin typeface="Times New Roman" panose="02020603050405020304" pitchFamily="18" charset="0"/>
                <a:cs typeface="Times New Roman" panose="02020603050405020304" pitchFamily="18" charset="0"/>
              </a:rPr>
              <a:t>Through the grace of God, I was able to help the community of </a:t>
            </a:r>
            <a:r>
              <a:rPr lang="en-US" sz="2400" dirty="0" err="1">
                <a:latin typeface="Times New Roman" panose="02020603050405020304" pitchFamily="18" charset="0"/>
                <a:cs typeface="Times New Roman" panose="02020603050405020304" pitchFamily="18" charset="0"/>
              </a:rPr>
              <a:t>Nule</a:t>
            </a:r>
            <a:r>
              <a:rPr lang="en-US" sz="2400" dirty="0">
                <a:latin typeface="Times New Roman" panose="02020603050405020304" pitchFamily="18" charset="0"/>
                <a:cs typeface="Times New Roman" panose="02020603050405020304" pitchFamily="18" charset="0"/>
              </a:rPr>
              <a:t> (200 kids between age 2-10) set up the St. Francis Nursery/Primary School.  Because my funds were extremely limited, I started the school in tents made of trees and palm branches. My goal is to build a structure with concrete blocks and other building materials to provide a safer and more stable learning environment.</a:t>
            </a:r>
          </a:p>
        </p:txBody>
      </p:sp>
      <p:pic>
        <p:nvPicPr>
          <p:cNvPr id="4" name="Content Placeholder 20" descr="A sign on the side of a dirt field&#10;&#10;Description automatically generated">
            <a:extLst>
              <a:ext uri="{FF2B5EF4-FFF2-40B4-BE49-F238E27FC236}">
                <a16:creationId xmlns:a16="http://schemas.microsoft.com/office/drawing/2014/main" id="{3BF64431-9AD0-41D5-A968-1AF203ED6443}"/>
              </a:ext>
            </a:extLst>
          </p:cNvPr>
          <p:cNvPicPr>
            <a:picLocks noGrp="1" noChangeAspect="1"/>
          </p:cNvPicPr>
          <p:nvPr>
            <p:ph idx="1"/>
          </p:nvPr>
        </p:nvPicPr>
        <p:blipFill rotWithShape="1">
          <a:blip r:embed="rId2"/>
          <a:srcRect l="14655" r="16373" b="-2"/>
          <a:stretch/>
        </p:blipFill>
        <p:spPr>
          <a:xfrm>
            <a:off x="493159" y="2950237"/>
            <a:ext cx="3441843" cy="3358095"/>
          </a:xfrm>
          <a:prstGeom prst="rect">
            <a:avLst/>
          </a:prstGeom>
        </p:spPr>
      </p:pic>
      <p:pic>
        <p:nvPicPr>
          <p:cNvPr id="5" name="Picture 4" descr="A picture containing outdoor, people, standing, building&#10;&#10;Description automatically generated">
            <a:extLst>
              <a:ext uri="{FF2B5EF4-FFF2-40B4-BE49-F238E27FC236}">
                <a16:creationId xmlns:a16="http://schemas.microsoft.com/office/drawing/2014/main" id="{2B6D6EBE-34A6-417F-8DE4-DA2C699D1FE1}"/>
              </a:ext>
            </a:extLst>
          </p:cNvPr>
          <p:cNvPicPr>
            <a:picLocks noChangeAspect="1"/>
          </p:cNvPicPr>
          <p:nvPr/>
        </p:nvPicPr>
        <p:blipFill>
          <a:blip r:embed="rId3"/>
          <a:stretch>
            <a:fillRect/>
          </a:stretch>
        </p:blipFill>
        <p:spPr>
          <a:xfrm>
            <a:off x="4234576" y="2835668"/>
            <a:ext cx="3892282" cy="3544584"/>
          </a:xfrm>
          <a:prstGeom prst="rect">
            <a:avLst/>
          </a:prstGeom>
        </p:spPr>
      </p:pic>
      <p:pic>
        <p:nvPicPr>
          <p:cNvPr id="6" name="Picture 5" descr="A picture containing outdoor, fence, table, chair&#10;&#10;Description automatically generated">
            <a:extLst>
              <a:ext uri="{FF2B5EF4-FFF2-40B4-BE49-F238E27FC236}">
                <a16:creationId xmlns:a16="http://schemas.microsoft.com/office/drawing/2014/main" id="{C03129F2-F3CE-4AE9-8C78-9F3305280D80}"/>
              </a:ext>
            </a:extLst>
          </p:cNvPr>
          <p:cNvPicPr>
            <a:picLocks noChangeAspect="1"/>
          </p:cNvPicPr>
          <p:nvPr/>
        </p:nvPicPr>
        <p:blipFill rotWithShape="1">
          <a:blip r:embed="rId4"/>
          <a:srcRect r="1" b="29121"/>
          <a:stretch/>
        </p:blipFill>
        <p:spPr>
          <a:xfrm>
            <a:off x="8295377" y="2835668"/>
            <a:ext cx="3403464" cy="3544584"/>
          </a:xfrm>
          <a:prstGeom prst="rect">
            <a:avLst/>
          </a:prstGeom>
        </p:spPr>
      </p:pic>
    </p:spTree>
    <p:extLst>
      <p:ext uri="{BB962C8B-B14F-4D97-AF65-F5344CB8AC3E}">
        <p14:creationId xmlns:p14="http://schemas.microsoft.com/office/powerpoint/2010/main" val="417003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94DE-D432-D748-AF72-FA845FAFB22C}"/>
              </a:ext>
            </a:extLst>
          </p:cNvPr>
          <p:cNvSpPr>
            <a:spLocks noGrp="1"/>
          </p:cNvSpPr>
          <p:nvPr>
            <p:ph type="title"/>
          </p:nvPr>
        </p:nvSpPr>
        <p:spPr>
          <a:xfrm>
            <a:off x="838200" y="365125"/>
            <a:ext cx="10515600" cy="2794569"/>
          </a:xfrm>
        </p:spPr>
        <p:txBody>
          <a:bodyPr>
            <a:normAutofit/>
          </a:bodyPr>
          <a:lstStyle/>
          <a:p>
            <a:r>
              <a:rPr lang="en-US" sz="2400" dirty="0">
                <a:latin typeface="Times New Roman" panose="02020603050405020304" pitchFamily="18" charset="0"/>
                <a:cs typeface="Times New Roman" panose="02020603050405020304" pitchFamily="18" charset="0"/>
              </a:rPr>
              <a:t>With land donated by the local chief and blocks given to me through the community, we started building our school.  However, construction was halted because we need additional funds and materials.  My goal is to reach out to the community and hopefully, through their generosity, we’ll receive enough money to continue building the school. </a:t>
            </a:r>
          </a:p>
        </p:txBody>
      </p:sp>
      <p:pic>
        <p:nvPicPr>
          <p:cNvPr id="11" name="Picture 10" descr="A group of people posing for a photo&#10;&#10;Description automatically generated">
            <a:extLst>
              <a:ext uri="{FF2B5EF4-FFF2-40B4-BE49-F238E27FC236}">
                <a16:creationId xmlns:a16="http://schemas.microsoft.com/office/drawing/2014/main" id="{2FBF494A-EA6E-2147-8ED9-4C82B2D9AB3E}"/>
              </a:ext>
            </a:extLst>
          </p:cNvPr>
          <p:cNvPicPr>
            <a:picLocks noChangeAspect="1"/>
          </p:cNvPicPr>
          <p:nvPr/>
        </p:nvPicPr>
        <p:blipFill>
          <a:blip r:embed="rId2"/>
          <a:stretch>
            <a:fillRect/>
          </a:stretch>
        </p:blipFill>
        <p:spPr>
          <a:xfrm>
            <a:off x="766280" y="3832261"/>
            <a:ext cx="3463700" cy="2794570"/>
          </a:xfrm>
          <a:prstGeom prst="rect">
            <a:avLst/>
          </a:prstGeom>
        </p:spPr>
      </p:pic>
      <p:pic>
        <p:nvPicPr>
          <p:cNvPr id="13" name="Picture 12" descr="A picture containing outdoor, rock, grass, building&#10;&#10;Description automatically generated">
            <a:extLst>
              <a:ext uri="{FF2B5EF4-FFF2-40B4-BE49-F238E27FC236}">
                <a16:creationId xmlns:a16="http://schemas.microsoft.com/office/drawing/2014/main" id="{38B03C97-FF24-A742-978D-8F4C1F83DF9D}"/>
              </a:ext>
            </a:extLst>
          </p:cNvPr>
          <p:cNvPicPr>
            <a:picLocks noChangeAspect="1"/>
          </p:cNvPicPr>
          <p:nvPr/>
        </p:nvPicPr>
        <p:blipFill>
          <a:blip r:embed="rId3"/>
          <a:stretch>
            <a:fillRect/>
          </a:stretch>
        </p:blipFill>
        <p:spPr>
          <a:xfrm>
            <a:off x="4498322" y="3832261"/>
            <a:ext cx="3463700" cy="2794569"/>
          </a:xfrm>
          <a:prstGeom prst="rect">
            <a:avLst/>
          </a:prstGeom>
        </p:spPr>
      </p:pic>
      <p:pic>
        <p:nvPicPr>
          <p:cNvPr id="12" name="Content Placeholder 11" descr="A field of grass&#10;&#10;Description automatically generated">
            <a:extLst>
              <a:ext uri="{FF2B5EF4-FFF2-40B4-BE49-F238E27FC236}">
                <a16:creationId xmlns:a16="http://schemas.microsoft.com/office/drawing/2014/main" id="{93AD3AA3-040D-4DCD-95F3-03E3AE42D478}"/>
              </a:ext>
            </a:extLst>
          </p:cNvPr>
          <p:cNvPicPr>
            <a:picLocks noGrp="1" noChangeAspect="1"/>
          </p:cNvPicPr>
          <p:nvPr>
            <p:ph idx="1"/>
          </p:nvPr>
        </p:nvPicPr>
        <p:blipFill>
          <a:blip r:embed="rId4"/>
          <a:stretch>
            <a:fillRect/>
          </a:stretch>
        </p:blipFill>
        <p:spPr>
          <a:xfrm>
            <a:off x="8106312" y="3832261"/>
            <a:ext cx="3657600" cy="2794570"/>
          </a:xfrm>
          <a:prstGeom prst="rect">
            <a:avLst/>
          </a:prstGeom>
        </p:spPr>
      </p:pic>
    </p:spTree>
    <p:extLst>
      <p:ext uri="{BB962C8B-B14F-4D97-AF65-F5344CB8AC3E}">
        <p14:creationId xmlns:p14="http://schemas.microsoft.com/office/powerpoint/2010/main" val="304795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B3D65-3C4D-A94E-A146-02DB1C6239E5}"/>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WHERE THERE’S A WILL THERE’S A WAY</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7B5BAF-188C-0240-9BDC-115FE0F337A2}"/>
              </a:ext>
            </a:extLst>
          </p:cNvPr>
          <p:cNvSpPr>
            <a:spLocks noGrp="1"/>
          </p:cNvSpPr>
          <p:nvPr>
            <p:ph idx="1"/>
          </p:nvPr>
        </p:nvSpPr>
        <p:spPr>
          <a:xfrm>
            <a:off x="4447308" y="591344"/>
            <a:ext cx="6906491" cy="5585619"/>
          </a:xfrm>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I strongly believe “WHERE THERE’S A WILL THERE’S A WAY”. The desire to help these communities is the reason the Zanaria Human Aid Foundation was started in 2016 in   Benue State of Nigeria.  </a:t>
            </a:r>
          </a:p>
          <a:p>
            <a:pPr marL="0" indent="0">
              <a:buNone/>
            </a:pPr>
            <a:endParaRPr lang="en-US" dirty="0"/>
          </a:p>
          <a:p>
            <a:endParaRPr lang="en-US" dirty="0"/>
          </a:p>
        </p:txBody>
      </p:sp>
    </p:spTree>
    <p:extLst>
      <p:ext uri="{BB962C8B-B14F-4D97-AF65-F5344CB8AC3E}">
        <p14:creationId xmlns:p14="http://schemas.microsoft.com/office/powerpoint/2010/main" val="352221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D9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2919E-4F1E-E54D-894B-37BE04D9C187}"/>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ZHAF is a 501(3)C Charity registered with State of Arizona</a:t>
            </a:r>
            <a:br>
              <a:rPr lang="en-US" sz="3600">
                <a:solidFill>
                  <a:srgbClr val="FFFFFF"/>
                </a:solidFill>
              </a:rPr>
            </a:br>
            <a:r>
              <a:rPr lang="en-US" sz="3600">
                <a:solidFill>
                  <a:srgbClr val="FFFFFF"/>
                </a:solidFill>
              </a:rPr>
              <a:t>Tax ID # 83-3892349</a:t>
            </a:r>
          </a:p>
        </p:txBody>
      </p:sp>
      <p:sp>
        <p:nvSpPr>
          <p:cNvPr id="1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close up of a device&#10;&#10;Description automatically generated">
            <a:extLst>
              <a:ext uri="{FF2B5EF4-FFF2-40B4-BE49-F238E27FC236}">
                <a16:creationId xmlns:a16="http://schemas.microsoft.com/office/drawing/2014/main" id="{8F4F6875-899A-AF40-B059-E1A81F271B61}"/>
              </a:ext>
            </a:extLst>
          </p:cNvPr>
          <p:cNvPicPr>
            <a:picLocks noGrp="1" noChangeAspect="1"/>
          </p:cNvPicPr>
          <p:nvPr>
            <p:ph idx="1"/>
          </p:nvPr>
        </p:nvPicPr>
        <p:blipFill rotWithShape="1">
          <a:blip r:embed="rId2"/>
          <a:srcRect l="3728" r="9378"/>
          <a:stretch/>
        </p:blipFill>
        <p:spPr>
          <a:xfrm rot="16200000">
            <a:off x="2153696" y="-234907"/>
            <a:ext cx="4808332" cy="7163222"/>
          </a:xfrm>
          <a:prstGeom prst="rect">
            <a:avLst/>
          </a:prstGeom>
          <a:effectLst/>
        </p:spPr>
      </p:pic>
    </p:spTree>
    <p:extLst>
      <p:ext uri="{BB962C8B-B14F-4D97-AF65-F5344CB8AC3E}">
        <p14:creationId xmlns:p14="http://schemas.microsoft.com/office/powerpoint/2010/main" val="2875890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A6DE6A50-C8B6-904F-9A4E-083476B4F0E1}"/>
              </a:ext>
            </a:extLst>
          </p:cNvPr>
          <p:cNvPicPr>
            <a:picLocks noGrp="1" noChangeAspect="1"/>
          </p:cNvPicPr>
          <p:nvPr>
            <p:ph idx="4294967295"/>
          </p:nvPr>
        </p:nvPicPr>
        <p:blipFill rotWithShape="1">
          <a:blip r:embed="rId2"/>
          <a:srcRect t="15576" b="9747"/>
          <a:stretch/>
        </p:blipFill>
        <p:spPr>
          <a:xfrm>
            <a:off x="2175844" y="280174"/>
            <a:ext cx="8752351" cy="6858000"/>
          </a:xfrm>
          <a:prstGeom prst="rect">
            <a:avLst/>
          </a:prstGeom>
        </p:spPr>
      </p:pic>
    </p:spTree>
    <p:extLst>
      <p:ext uri="{BB962C8B-B14F-4D97-AF65-F5344CB8AC3E}">
        <p14:creationId xmlns:p14="http://schemas.microsoft.com/office/powerpoint/2010/main" val="33693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A604C9-5F39-C543-A3E7-9C5BF9891A23}"/>
              </a:ext>
            </a:extLst>
          </p:cNvPr>
          <p:cNvSpPr>
            <a:spLocks noGrp="1"/>
          </p:cNvSpPr>
          <p:nvPr>
            <p:ph type="title"/>
          </p:nvPr>
        </p:nvSpPr>
        <p:spPr>
          <a:xfrm>
            <a:off x="686834" y="1153572"/>
            <a:ext cx="3200400" cy="4461163"/>
          </a:xfrm>
        </p:spPr>
        <p:txBody>
          <a:bodyPr>
            <a:normAutofit/>
          </a:bodyPr>
          <a:lstStyle/>
          <a:p>
            <a:pPr algn="ctr"/>
            <a:r>
              <a:rPr lang="en-US" sz="3400" dirty="0">
                <a:solidFill>
                  <a:srgbClr val="FFFFFF"/>
                </a:solidFill>
                <a:latin typeface="Times New Roman" panose="02020603050405020304" pitchFamily="18" charset="0"/>
                <a:cs typeface="Times New Roman" panose="02020603050405020304" pitchFamily="18" charset="0"/>
              </a:rPr>
              <a:t>ZANARIA HUMAN AID FOUNDATION</a:t>
            </a:r>
            <a:br>
              <a:rPr lang="en-US" sz="3400" dirty="0">
                <a:solidFill>
                  <a:srgbClr val="FFFFFF"/>
                </a:solidFill>
                <a:latin typeface="Times New Roman" panose="02020603050405020304" pitchFamily="18" charset="0"/>
                <a:cs typeface="Times New Roman" panose="02020603050405020304" pitchFamily="18" charset="0"/>
              </a:rPr>
            </a:br>
            <a:r>
              <a:rPr lang="en-US" sz="3400" dirty="0">
                <a:solidFill>
                  <a:srgbClr val="FFFFFF"/>
                </a:solidFill>
                <a:latin typeface="Times New Roman" panose="02020603050405020304" pitchFamily="18" charset="0"/>
                <a:cs typeface="Times New Roman" panose="02020603050405020304" pitchFamily="18" charset="0"/>
              </a:rPr>
              <a:t>(ZHAF)</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070941FE-E944-1342-A280-8DBFADF09EDE}"/>
              </a:ext>
            </a:extLst>
          </p:cNvPr>
          <p:cNvSpPr>
            <a:spLocks noGrp="1"/>
          </p:cNvSpPr>
          <p:nvPr>
            <p:ph idx="1"/>
          </p:nvPr>
        </p:nvSpPr>
        <p:spPr>
          <a:xfrm>
            <a:off x="4571020" y="1080651"/>
            <a:ext cx="6782780" cy="5367646"/>
          </a:xfrm>
        </p:spPr>
        <p:txBody>
          <a:bodyPr>
            <a:normAutofit fontScale="92500" lnSpcReduction="20000"/>
          </a:bodyPr>
          <a:lstStyle/>
          <a:p>
            <a:pPr marL="0" indent="0" fontAlgn="base">
              <a:buNone/>
            </a:pPr>
            <a:r>
              <a:rPr lang="en-US" b="1" dirty="0"/>
              <a:t>OUR MISSION</a:t>
            </a:r>
            <a:endParaRPr lang="en-US" dirty="0"/>
          </a:p>
          <a:p>
            <a:pPr marL="463550" lvl="2" indent="0" fontAlgn="base">
              <a:spcBef>
                <a:spcPts val="1000"/>
              </a:spcBef>
              <a:buNone/>
            </a:pPr>
            <a:r>
              <a:rPr lang="en-US" sz="2400" dirty="0"/>
              <a:t>Zanaria Human Aid Foundation aims to reach out, give hope, rehabilitate, educate and empower impoverished rural communities with focus on youth/women in order to achieve individual and community transformation.</a:t>
            </a:r>
            <a:endParaRPr lang="en-US" dirty="0"/>
          </a:p>
          <a:p>
            <a:pPr marL="0" indent="0" fontAlgn="base">
              <a:spcBef>
                <a:spcPts val="1800"/>
              </a:spcBef>
              <a:buNone/>
            </a:pPr>
            <a:r>
              <a:rPr lang="en-US" b="1" dirty="0"/>
              <a:t>OUR MOTTO</a:t>
            </a:r>
          </a:p>
          <a:p>
            <a:pPr marL="463550" indent="0" fontAlgn="base">
              <a:buNone/>
            </a:pPr>
            <a:r>
              <a:rPr lang="en-US" sz="2400" dirty="0"/>
              <a:t>Provide aid to improve quality of living in rural communities.</a:t>
            </a:r>
            <a:endParaRPr lang="en-US" sz="2000" dirty="0"/>
          </a:p>
          <a:p>
            <a:pPr marL="0" indent="0" fontAlgn="base">
              <a:spcBef>
                <a:spcPts val="1800"/>
              </a:spcBef>
              <a:buNone/>
            </a:pPr>
            <a:r>
              <a:rPr lang="en-US" b="1" dirty="0"/>
              <a:t>OUR VISION</a:t>
            </a:r>
            <a:endParaRPr lang="en-US" dirty="0"/>
          </a:p>
          <a:p>
            <a:pPr lvl="1" fontAlgn="base">
              <a:spcBef>
                <a:spcPts val="1000"/>
              </a:spcBef>
            </a:pPr>
            <a:r>
              <a:rPr lang="en-US" dirty="0"/>
              <a:t>Development/empowerment for the youth and women with emphasis on girls</a:t>
            </a:r>
          </a:p>
          <a:p>
            <a:pPr lvl="1" fontAlgn="base"/>
            <a:r>
              <a:rPr lang="en-US" dirty="0"/>
              <a:t>Standard education for every child</a:t>
            </a:r>
          </a:p>
          <a:p>
            <a:pPr lvl="1" fontAlgn="base"/>
            <a:r>
              <a:rPr lang="en-US" dirty="0"/>
              <a:t>Good health care for rural community residents</a:t>
            </a:r>
          </a:p>
          <a:p>
            <a:pPr marL="0" indent="0" fontAlgn="base">
              <a:buNone/>
            </a:pPr>
            <a:br>
              <a:rPr lang="en-US" dirty="0"/>
            </a:br>
            <a:endParaRPr lang="en-US" dirty="0"/>
          </a:p>
          <a:p>
            <a:endParaRPr lang="en-US" dirty="0"/>
          </a:p>
        </p:txBody>
      </p:sp>
    </p:spTree>
    <p:extLst>
      <p:ext uri="{BB962C8B-B14F-4D97-AF65-F5344CB8AC3E}">
        <p14:creationId xmlns:p14="http://schemas.microsoft.com/office/powerpoint/2010/main" val="1574365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75DF-ACE0-0249-9703-3C2617B2ACB6}"/>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2400" b="1" dirty="0">
                <a:latin typeface="Times New Roman" panose="02020603050405020304" pitchFamily="18" charset="0"/>
                <a:cs typeface="Times New Roman" panose="02020603050405020304" pitchFamily="18" charset="0"/>
              </a:rPr>
              <a:t>In 2018</a:t>
            </a:r>
            <a:r>
              <a:rPr lang="en-US" sz="2400" dirty="0">
                <a:latin typeface="Times New Roman" panose="02020603050405020304" pitchFamily="18" charset="0"/>
                <a:cs typeface="Times New Roman" panose="02020603050405020304" pitchFamily="18" charset="0"/>
              </a:rPr>
              <a:t>, one of my priorities when I left Benue was to get fresh water to the community.  Through a generous donation from a local parishioner in the USA we were able to drill a small well that will provide clean water for approximately 500 people. </a:t>
            </a:r>
            <a:endParaRPr lang="en-US" dirty="0">
              <a:latin typeface="Times New Roman" panose="02020603050405020304" pitchFamily="18" charset="0"/>
              <a:cs typeface="Times New Roman" panose="02020603050405020304" pitchFamily="18" charset="0"/>
            </a:endParaRPr>
          </a:p>
        </p:txBody>
      </p:sp>
      <p:pic>
        <p:nvPicPr>
          <p:cNvPr id="6" name="Content Placeholder 5" descr="A group of people standing in front of a crowd&#10;&#10;Description automatically generated">
            <a:extLst>
              <a:ext uri="{FF2B5EF4-FFF2-40B4-BE49-F238E27FC236}">
                <a16:creationId xmlns:a16="http://schemas.microsoft.com/office/drawing/2014/main" id="{DAC866FB-451A-B348-847F-BEF90A7D7E95}"/>
              </a:ext>
            </a:extLst>
          </p:cNvPr>
          <p:cNvPicPr>
            <a:picLocks noGrp="1" noChangeAspect="1"/>
          </p:cNvPicPr>
          <p:nvPr>
            <p:ph sz="half" idx="1"/>
          </p:nvPr>
        </p:nvPicPr>
        <p:blipFill rotWithShape="1">
          <a:blip r:embed="rId3"/>
          <a:srcRect t="9498" r="-1" b="-1"/>
          <a:stretch/>
        </p:blipFill>
        <p:spPr>
          <a:xfrm rot="5400000">
            <a:off x="5953564" y="2306861"/>
            <a:ext cx="4893067" cy="5827395"/>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86E43"/>
            </a:solidFill>
          </a:ln>
        </p:spPr>
        <p:style>
          <a:lnRef idx="1">
            <a:schemeClr val="accent1"/>
          </a:lnRef>
          <a:fillRef idx="0">
            <a:schemeClr val="accent1"/>
          </a:fillRef>
          <a:effectRef idx="0">
            <a:schemeClr val="accent1"/>
          </a:effectRef>
          <a:fontRef idx="minor">
            <a:schemeClr val="tx1"/>
          </a:fontRef>
        </p:style>
      </p:cxnSp>
      <p:pic>
        <p:nvPicPr>
          <p:cNvPr id="19" name="Content Placeholder 18" descr="A pile of dirt&#10;&#10;Description automatically generated">
            <a:extLst>
              <a:ext uri="{FF2B5EF4-FFF2-40B4-BE49-F238E27FC236}">
                <a16:creationId xmlns:a16="http://schemas.microsoft.com/office/drawing/2014/main" id="{D095FB8A-9698-A248-AB43-C3CDDF697240}"/>
              </a:ext>
            </a:extLst>
          </p:cNvPr>
          <p:cNvPicPr>
            <a:picLocks noGrp="1" noChangeAspect="1"/>
          </p:cNvPicPr>
          <p:nvPr>
            <p:ph sz="half" idx="2"/>
          </p:nvPr>
        </p:nvPicPr>
        <p:blipFill>
          <a:blip r:embed="rId4"/>
          <a:stretch>
            <a:fillRect/>
          </a:stretch>
        </p:blipFill>
        <p:spPr>
          <a:xfrm>
            <a:off x="157031" y="314913"/>
            <a:ext cx="4288757" cy="2983382"/>
          </a:xfrm>
        </p:spPr>
      </p:pic>
      <p:pic>
        <p:nvPicPr>
          <p:cNvPr id="23" name="Picture 22" descr="A group of people standing in a kitchen preparing food&#10;&#10;Description automatically generated">
            <a:extLst>
              <a:ext uri="{FF2B5EF4-FFF2-40B4-BE49-F238E27FC236}">
                <a16:creationId xmlns:a16="http://schemas.microsoft.com/office/drawing/2014/main" id="{308CBFC9-E365-DC42-A68B-B02CC45C567D}"/>
              </a:ext>
            </a:extLst>
          </p:cNvPr>
          <p:cNvPicPr>
            <a:picLocks noChangeAspect="1"/>
          </p:cNvPicPr>
          <p:nvPr/>
        </p:nvPicPr>
        <p:blipFill>
          <a:blip r:embed="rId5"/>
          <a:stretch>
            <a:fillRect/>
          </a:stretch>
        </p:blipFill>
        <p:spPr>
          <a:xfrm>
            <a:off x="226031" y="2774025"/>
            <a:ext cx="4219757" cy="3673008"/>
          </a:xfrm>
          <a:prstGeom prst="rect">
            <a:avLst/>
          </a:prstGeom>
        </p:spPr>
      </p:pic>
    </p:spTree>
    <p:extLst>
      <p:ext uri="{BB962C8B-B14F-4D97-AF65-F5344CB8AC3E}">
        <p14:creationId xmlns:p14="http://schemas.microsoft.com/office/powerpoint/2010/main" val="150564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5D97-4C8E-444C-AFB2-CEEDE5362FC9}"/>
              </a:ext>
            </a:extLst>
          </p:cNvPr>
          <p:cNvSpPr>
            <a:spLocks noGrp="1"/>
          </p:cNvSpPr>
          <p:nvPr>
            <p:ph type="title"/>
          </p:nvPr>
        </p:nvSpPr>
        <p:spPr/>
        <p:txBody>
          <a:bodyPr>
            <a:normAutofit/>
          </a:bodyPr>
          <a:lstStyle/>
          <a:p>
            <a:pPr algn="ctr"/>
            <a:r>
              <a:rPr lang="en-US" sz="2000" dirty="0">
                <a:latin typeface="Times New Roman" panose="02020603050405020304" pitchFamily="18" charset="0"/>
                <a:cs typeface="Times New Roman" panose="02020603050405020304" pitchFamily="18" charset="0"/>
              </a:rPr>
              <a:t>One of my dreams of providing affordable health care to the community came true when the construction of a clinic was completed and opened in </a:t>
            </a:r>
            <a:r>
              <a:rPr lang="en-US" sz="2000" b="1" dirty="0">
                <a:latin typeface="Times New Roman" panose="02020603050405020304" pitchFamily="18" charset="0"/>
                <a:cs typeface="Times New Roman" panose="02020603050405020304" pitchFamily="18" charset="0"/>
              </a:rPr>
              <a:t>September 2019</a:t>
            </a:r>
            <a:r>
              <a:rPr lang="en-US" sz="2000" dirty="0">
                <a:latin typeface="Times New Roman" panose="02020603050405020304" pitchFamily="18" charset="0"/>
                <a:cs typeface="Times New Roman" panose="02020603050405020304" pitchFamily="18" charset="0"/>
              </a:rPr>
              <a:t>. </a:t>
            </a:r>
          </a:p>
        </p:txBody>
      </p:sp>
      <p:pic>
        <p:nvPicPr>
          <p:cNvPr id="6" name="Content Placeholder 5" descr="A small house in the background&#10;&#10;Description automatically generated">
            <a:extLst>
              <a:ext uri="{FF2B5EF4-FFF2-40B4-BE49-F238E27FC236}">
                <a16:creationId xmlns:a16="http://schemas.microsoft.com/office/drawing/2014/main" id="{7EDA561C-9E38-EB4C-98F0-B4BEFC5C9C17}"/>
              </a:ext>
            </a:extLst>
          </p:cNvPr>
          <p:cNvPicPr>
            <a:picLocks noGrp="1" noChangeAspect="1"/>
          </p:cNvPicPr>
          <p:nvPr>
            <p:ph sz="half" idx="1"/>
          </p:nvPr>
        </p:nvPicPr>
        <p:blipFill>
          <a:blip r:embed="rId3"/>
          <a:stretch>
            <a:fillRect/>
          </a:stretch>
        </p:blipFill>
        <p:spPr>
          <a:xfrm>
            <a:off x="3675387" y="1766131"/>
            <a:ext cx="4589012" cy="5091867"/>
          </a:xfrm>
        </p:spPr>
      </p:pic>
      <p:pic>
        <p:nvPicPr>
          <p:cNvPr id="8" name="Content Placeholder 7" descr="A picture containing indoor, ceiling, kitchen, table&#10;&#10;Description automatically generated">
            <a:extLst>
              <a:ext uri="{FF2B5EF4-FFF2-40B4-BE49-F238E27FC236}">
                <a16:creationId xmlns:a16="http://schemas.microsoft.com/office/drawing/2014/main" id="{51B975BE-2E94-FB48-9F96-4BD7E48DE729}"/>
              </a:ext>
            </a:extLst>
          </p:cNvPr>
          <p:cNvPicPr>
            <a:picLocks noGrp="1" noChangeAspect="1"/>
          </p:cNvPicPr>
          <p:nvPr>
            <p:ph sz="half" idx="2"/>
          </p:nvPr>
        </p:nvPicPr>
        <p:blipFill>
          <a:blip r:embed="rId4"/>
          <a:stretch>
            <a:fillRect/>
          </a:stretch>
        </p:blipFill>
        <p:spPr>
          <a:xfrm>
            <a:off x="8264400" y="1766130"/>
            <a:ext cx="3809856" cy="5091869"/>
          </a:xfrm>
        </p:spPr>
      </p:pic>
      <p:pic>
        <p:nvPicPr>
          <p:cNvPr id="10" name="Picture 9" descr="A group of people in a dirt field&#10;&#10;Description automatically generated">
            <a:extLst>
              <a:ext uri="{FF2B5EF4-FFF2-40B4-BE49-F238E27FC236}">
                <a16:creationId xmlns:a16="http://schemas.microsoft.com/office/drawing/2014/main" id="{2AD37AA1-0A6E-F747-AA17-7B9CE29AF481}"/>
              </a:ext>
            </a:extLst>
          </p:cNvPr>
          <p:cNvPicPr>
            <a:picLocks noChangeAspect="1"/>
          </p:cNvPicPr>
          <p:nvPr/>
        </p:nvPicPr>
        <p:blipFill>
          <a:blip r:embed="rId5"/>
          <a:stretch>
            <a:fillRect/>
          </a:stretch>
        </p:blipFill>
        <p:spPr>
          <a:xfrm>
            <a:off x="117745" y="1766131"/>
            <a:ext cx="3557641" cy="2733947"/>
          </a:xfrm>
          <a:prstGeom prst="rect">
            <a:avLst/>
          </a:prstGeom>
        </p:spPr>
      </p:pic>
      <p:pic>
        <p:nvPicPr>
          <p:cNvPr id="12" name="Picture 11" descr="A house on a dirt road&#10;&#10;Description automatically generated">
            <a:extLst>
              <a:ext uri="{FF2B5EF4-FFF2-40B4-BE49-F238E27FC236}">
                <a16:creationId xmlns:a16="http://schemas.microsoft.com/office/drawing/2014/main" id="{A536F542-5FB7-4F40-916A-8C35113BD1D7}"/>
              </a:ext>
            </a:extLst>
          </p:cNvPr>
          <p:cNvPicPr>
            <a:picLocks noChangeAspect="1"/>
          </p:cNvPicPr>
          <p:nvPr/>
        </p:nvPicPr>
        <p:blipFill>
          <a:blip r:embed="rId6"/>
          <a:stretch>
            <a:fillRect/>
          </a:stretch>
        </p:blipFill>
        <p:spPr>
          <a:xfrm>
            <a:off x="0" y="4500080"/>
            <a:ext cx="3675386" cy="2357919"/>
          </a:xfrm>
          <a:prstGeom prst="rect">
            <a:avLst/>
          </a:prstGeom>
        </p:spPr>
      </p:pic>
    </p:spTree>
    <p:extLst>
      <p:ext uri="{BB962C8B-B14F-4D97-AF65-F5344CB8AC3E}">
        <p14:creationId xmlns:p14="http://schemas.microsoft.com/office/powerpoint/2010/main" val="264961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C1CB6-F9C0-F84A-B005-CBACABEF620A}"/>
              </a:ext>
            </a:extLst>
          </p:cNvPr>
          <p:cNvSpPr>
            <a:spLocks noGrp="1"/>
          </p:cNvSpPr>
          <p:nvPr>
            <p:ph type="title"/>
          </p:nvPr>
        </p:nvSpPr>
        <p:spPr>
          <a:xfrm>
            <a:off x="514350" y="280374"/>
            <a:ext cx="11022386" cy="1012800"/>
          </a:xfrm>
        </p:spPr>
        <p:txBody>
          <a:bodyPr vert="horz" lIns="91440" tIns="45720" rIns="91440" bIns="45720" rtlCol="0" anchor="b">
            <a:normAutofit/>
          </a:bodyPr>
          <a:lstStyle/>
          <a:p>
            <a:pPr algn="ctr"/>
            <a:r>
              <a:rPr lang="en-US" sz="2000" dirty="0">
                <a:solidFill>
                  <a:schemeClr val="bg1"/>
                </a:solidFill>
                <a:latin typeface="Times New Roman" panose="02020603050405020304" pitchFamily="18" charset="0"/>
                <a:cs typeface="Times New Roman" panose="02020603050405020304" pitchFamily="18" charset="0"/>
              </a:rPr>
              <a:t>The</a:t>
            </a:r>
            <a:r>
              <a:rPr lang="en-US" sz="2200" dirty="0">
                <a:solidFill>
                  <a:schemeClr val="bg1"/>
                </a:solidFill>
                <a:latin typeface="Times New Roman" panose="02020603050405020304" pitchFamily="18" charset="0"/>
                <a:cs typeface="Times New Roman" panose="02020603050405020304" pitchFamily="18" charset="0"/>
              </a:rPr>
              <a:t> most efficient and cost effective way to accomplish our main goal of providing water to the community is to buy a drilling rig for $150,000.</a:t>
            </a:r>
          </a:p>
        </p:txBody>
      </p:sp>
      <p:cxnSp>
        <p:nvCxnSpPr>
          <p:cNvPr id="39" name="Straight Connector 3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truck driving down a street&#10;&#10;Description automatically generated">
            <a:extLst>
              <a:ext uri="{FF2B5EF4-FFF2-40B4-BE49-F238E27FC236}">
                <a16:creationId xmlns:a16="http://schemas.microsoft.com/office/drawing/2014/main" id="{5824107B-D746-6F4F-AB12-FCBE26E119A0}"/>
              </a:ext>
            </a:extLst>
          </p:cNvPr>
          <p:cNvPicPr>
            <a:picLocks noChangeAspect="1"/>
          </p:cNvPicPr>
          <p:nvPr/>
        </p:nvPicPr>
        <p:blipFill rotWithShape="1">
          <a:blip r:embed="rId2"/>
          <a:srcRect l="8887" r="9943" b="-1"/>
          <a:stretch/>
        </p:blipFill>
        <p:spPr>
          <a:xfrm>
            <a:off x="896291" y="2426818"/>
            <a:ext cx="4326468" cy="3997637"/>
          </a:xfrm>
          <a:prstGeom prst="rect">
            <a:avLst/>
          </a:prstGeom>
        </p:spPr>
      </p:pic>
      <p:cxnSp>
        <p:nvCxnSpPr>
          <p:cNvPr id="40" name="Straight Connector 3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truck is parked in the grass&#10;&#10;Description automatically generated">
            <a:extLst>
              <a:ext uri="{FF2B5EF4-FFF2-40B4-BE49-F238E27FC236}">
                <a16:creationId xmlns:a16="http://schemas.microsoft.com/office/drawing/2014/main" id="{F1DC7A50-3FEA-084B-88AA-7C8B0ACF40CE}"/>
              </a:ext>
            </a:extLst>
          </p:cNvPr>
          <p:cNvPicPr>
            <a:picLocks noChangeAspect="1"/>
          </p:cNvPicPr>
          <p:nvPr/>
        </p:nvPicPr>
        <p:blipFill rotWithShape="1">
          <a:blip r:embed="rId3"/>
          <a:srcRect t="272" r="1" b="1"/>
          <a:stretch/>
        </p:blipFill>
        <p:spPr>
          <a:xfrm>
            <a:off x="6445073" y="2895334"/>
            <a:ext cx="5455917" cy="3060605"/>
          </a:xfrm>
          <a:prstGeom prst="rect">
            <a:avLst/>
          </a:prstGeom>
        </p:spPr>
      </p:pic>
    </p:spTree>
    <p:extLst>
      <p:ext uri="{BB962C8B-B14F-4D97-AF65-F5344CB8AC3E}">
        <p14:creationId xmlns:p14="http://schemas.microsoft.com/office/powerpoint/2010/main" val="11687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594078-CCDA-4521-8313-42A01170013B}"/>
              </a:ext>
            </a:extLst>
          </p:cNvPr>
          <p:cNvSpPr/>
          <p:nvPr/>
        </p:nvSpPr>
        <p:spPr>
          <a:xfrm>
            <a:off x="1183888" y="1578889"/>
            <a:ext cx="9824223" cy="4801314"/>
          </a:xfrm>
          <a:prstGeom prst="rect">
            <a:avLst/>
          </a:prstGeom>
        </p:spPr>
        <p:txBody>
          <a:bodyPr wrap="square">
            <a:spAutoFit/>
          </a:bodyPr>
          <a:lstStyle/>
          <a:p>
            <a:pPr lvl="0" indent="403225"/>
            <a:r>
              <a:rPr lang="en-US" dirty="0">
                <a:latin typeface="Times New Roman" panose="02020603050405020304" pitchFamily="18" charset="0"/>
                <a:cs typeface="Times New Roman" panose="02020603050405020304" pitchFamily="18" charset="0"/>
              </a:rPr>
              <a:t>As a child growing up, I was blessed to have a father who taught me the importance of an education and a mother who showed me what it was to be a servant leader by caring for people in our community as a nurse.  Her dedication, sacrifice and passion for healing others inspired me to pursue a degree to be a medical doctor.  However, God had a different plan.  In answering his call to be a Catholic Priest, I realized that I could still serve and care for people who are suffering. </a:t>
            </a:r>
          </a:p>
          <a:p>
            <a:pPr lvl="0" indent="403225"/>
            <a:endParaRPr lang="en-US" dirty="0">
              <a:latin typeface="Times New Roman" panose="02020603050405020304" pitchFamily="18" charset="0"/>
              <a:cs typeface="Times New Roman" panose="02020603050405020304" pitchFamily="18" charset="0"/>
            </a:endParaRPr>
          </a:p>
          <a:p>
            <a:pPr lvl="0" indent="403225"/>
            <a:r>
              <a:rPr lang="en-US" dirty="0">
                <a:latin typeface="Times New Roman" panose="02020603050405020304" pitchFamily="18" charset="0"/>
                <a:cs typeface="Times New Roman" panose="02020603050405020304" pitchFamily="18" charset="0"/>
              </a:rPr>
              <a:t>In 2012 I was ordained as a priest in the Via Christi Society and was assigned to the Holy Ghost Parish in Makurdi which is the capital of Benue State, Nigeria.   To take care of the spiritual needs of our parish in Makurdi, I founded Holy Ghost Prayer Ministry which held monthly meetings to celebrate sacraments, address prayer requests and provide direction to the people. </a:t>
            </a:r>
          </a:p>
          <a:p>
            <a:pPr lvl="0" indent="403225"/>
            <a:endParaRPr lang="en-US" dirty="0">
              <a:latin typeface="Times New Roman" panose="02020603050405020304" pitchFamily="18" charset="0"/>
              <a:cs typeface="Times New Roman" panose="02020603050405020304" pitchFamily="18" charset="0"/>
            </a:endParaRPr>
          </a:p>
          <a:p>
            <a:pPr indent="403225"/>
            <a:r>
              <a:rPr lang="en-US" dirty="0">
                <a:latin typeface="Times New Roman" panose="02020603050405020304" pitchFamily="18" charset="0"/>
                <a:cs typeface="Times New Roman" panose="02020603050405020304" pitchFamily="18" charset="0"/>
              </a:rPr>
              <a:t>My view of the world changed significantly  in 2015 when I was transferred to Sacred Heart Parish (a rural parish in </a:t>
            </a:r>
            <a:r>
              <a:rPr lang="en-US" dirty="0" err="1">
                <a:latin typeface="Times New Roman" panose="02020603050405020304" pitchFamily="18" charset="0"/>
                <a:cs typeface="Times New Roman" panose="02020603050405020304" pitchFamily="18" charset="0"/>
              </a:rPr>
              <a:t>Guma</a:t>
            </a:r>
            <a:r>
              <a:rPr lang="en-US" dirty="0">
                <a:latin typeface="Times New Roman" panose="02020603050405020304" pitchFamily="18" charset="0"/>
                <a:cs typeface="Times New Roman" panose="02020603050405020304" pitchFamily="18" charset="0"/>
              </a:rPr>
              <a:t> local government area of Benue State serving about 100,000 people).  There I witnessed death, poverty and an unbelievable need for basic amenities due to an ethnic war against the Fulani herdsman.  </a:t>
            </a:r>
            <a:r>
              <a:rPr lang="en-US" dirty="0" err="1">
                <a:latin typeface="Times New Roman" panose="02020603050405020304" pitchFamily="18" charset="0"/>
                <a:cs typeface="Times New Roman" panose="02020603050405020304" pitchFamily="18" charset="0"/>
              </a:rPr>
              <a:t>Guma</a:t>
            </a:r>
            <a:r>
              <a:rPr lang="en-US" dirty="0">
                <a:latin typeface="Times New Roman" panose="02020603050405020304" pitchFamily="18" charset="0"/>
                <a:cs typeface="Times New Roman" panose="02020603050405020304" pitchFamily="18" charset="0"/>
              </a:rPr>
              <a:t> had a great need for such things as clean water, schools, healthcare centers, houses, roads, power, food and basic safety.   It broke my heart to see people living in these conditions and I knew something had to be done to restore hope to this community.  </a:t>
            </a:r>
          </a:p>
        </p:txBody>
      </p:sp>
      <p:sp>
        <p:nvSpPr>
          <p:cNvPr id="4" name="TextBox 3">
            <a:extLst>
              <a:ext uri="{FF2B5EF4-FFF2-40B4-BE49-F238E27FC236}">
                <a16:creationId xmlns:a16="http://schemas.microsoft.com/office/drawing/2014/main" id="{4B5D92A9-4244-45A2-ADA6-69BD5ED80597}"/>
              </a:ext>
            </a:extLst>
          </p:cNvPr>
          <p:cNvSpPr txBox="1"/>
          <p:nvPr/>
        </p:nvSpPr>
        <p:spPr>
          <a:xfrm>
            <a:off x="1092530" y="344384"/>
            <a:ext cx="9120249" cy="769441"/>
          </a:xfrm>
          <a:prstGeom prst="rect">
            <a:avLst/>
          </a:prstGeom>
          <a:noFill/>
        </p:spPr>
        <p:txBody>
          <a:bodyPr wrap="square" rtlCol="0">
            <a:spAutoFit/>
          </a:bodyPr>
          <a:lstStyle/>
          <a:p>
            <a:pPr algn="ctr"/>
            <a:r>
              <a:rPr lang="en-US" sz="4400" dirty="0">
                <a:solidFill>
                  <a:schemeClr val="accent1"/>
                </a:solidFill>
                <a:latin typeface="Times New Roman" panose="02020603050405020304" pitchFamily="18" charset="0"/>
                <a:cs typeface="Times New Roman" panose="02020603050405020304" pitchFamily="18" charset="0"/>
              </a:rPr>
              <a:t>My Story </a:t>
            </a:r>
            <a:endParaRPr lang="en-US" sz="4400" dirty="0"/>
          </a:p>
        </p:txBody>
      </p:sp>
    </p:spTree>
    <p:extLst>
      <p:ext uri="{BB962C8B-B14F-4D97-AF65-F5344CB8AC3E}">
        <p14:creationId xmlns:p14="http://schemas.microsoft.com/office/powerpoint/2010/main" val="473954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8179-DB6B-BD43-913B-69C85949ACDD}"/>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WHY WE NEED A DRILLING RIG</a:t>
            </a:r>
          </a:p>
        </p:txBody>
      </p:sp>
      <p:sp>
        <p:nvSpPr>
          <p:cNvPr id="3" name="Content Placeholder 2">
            <a:extLst>
              <a:ext uri="{FF2B5EF4-FFF2-40B4-BE49-F238E27FC236}">
                <a16:creationId xmlns:a16="http://schemas.microsoft.com/office/drawing/2014/main" id="{21E6E6F2-F5CA-5C4B-AFF4-E155EE44F79B}"/>
              </a:ext>
            </a:extLst>
          </p:cNvPr>
          <p:cNvSpPr>
            <a:spLocks noGrp="1"/>
          </p:cNvSpPr>
          <p:nvPr>
            <p:ph idx="1"/>
          </p:nvPr>
        </p:nvSpPr>
        <p:spPr/>
        <p:txBody>
          <a:bodyPr>
            <a:normAutofit lnSpcReduction="10000"/>
          </a:bodyPr>
          <a:lstStyle/>
          <a:p>
            <a:r>
              <a:rPr lang="en-US" dirty="0"/>
              <a:t>Cost of drilling a borehole in Nigeria = </a:t>
            </a:r>
            <a:r>
              <a:rPr lang="en-US" dirty="0">
                <a:highlight>
                  <a:srgbClr val="FFFF00"/>
                </a:highlight>
              </a:rPr>
              <a:t>$6,500.</a:t>
            </a:r>
          </a:p>
          <a:p>
            <a:r>
              <a:rPr lang="en-US" dirty="0"/>
              <a:t>One borehole serves up to five hundred</a:t>
            </a:r>
            <a:r>
              <a:rPr lang="en-US" dirty="0">
                <a:highlight>
                  <a:srgbClr val="FFFF00"/>
                </a:highlight>
              </a:rPr>
              <a:t> (500)</a:t>
            </a:r>
            <a:r>
              <a:rPr lang="en-US" dirty="0"/>
              <a:t> people.</a:t>
            </a:r>
          </a:p>
          <a:p>
            <a:r>
              <a:rPr lang="en-US" dirty="0" err="1"/>
              <a:t>Guma</a:t>
            </a:r>
            <a:r>
              <a:rPr lang="en-US" dirty="0"/>
              <a:t> Local Government for example has a population of </a:t>
            </a:r>
            <a:r>
              <a:rPr lang="en-US" dirty="0">
                <a:highlight>
                  <a:srgbClr val="FFFF00"/>
                </a:highlight>
              </a:rPr>
              <a:t>262,100</a:t>
            </a:r>
            <a:r>
              <a:rPr lang="en-US" dirty="0"/>
              <a:t> people according to Population Census report of 2016. </a:t>
            </a:r>
          </a:p>
          <a:p>
            <a:r>
              <a:rPr lang="en-US" dirty="0">
                <a:highlight>
                  <a:srgbClr val="FFFF00"/>
                </a:highlight>
              </a:rPr>
              <a:t>524</a:t>
            </a:r>
            <a:r>
              <a:rPr lang="en-US" dirty="0"/>
              <a:t> boreholes are needed to serve just </a:t>
            </a:r>
            <a:r>
              <a:rPr lang="en-US" dirty="0" err="1"/>
              <a:t>Guma</a:t>
            </a:r>
            <a:r>
              <a:rPr lang="en-US" dirty="0"/>
              <a:t> LGA.</a:t>
            </a:r>
          </a:p>
          <a:p>
            <a:r>
              <a:rPr lang="en-US" dirty="0"/>
              <a:t>We can save </a:t>
            </a:r>
            <a:r>
              <a:rPr lang="en-US" dirty="0">
                <a:highlight>
                  <a:srgbClr val="FFFF00"/>
                </a:highlight>
              </a:rPr>
              <a:t>$3000 p</a:t>
            </a:r>
            <a:r>
              <a:rPr lang="en-US" dirty="0"/>
              <a:t>er borehole if we have the drilling rig.</a:t>
            </a:r>
          </a:p>
          <a:p>
            <a:r>
              <a:rPr lang="en-US" dirty="0"/>
              <a:t>Owning a drilling rig will significantly reduce the time of the project and the hassle of finding a contractor. </a:t>
            </a:r>
          </a:p>
          <a:p>
            <a:r>
              <a:rPr lang="en-US" dirty="0"/>
              <a:t>This will provide life saving wells with fresh water to our brothers and sisters of God on the other side of the world. </a:t>
            </a:r>
          </a:p>
          <a:p>
            <a:endParaRPr lang="en-US" dirty="0"/>
          </a:p>
          <a:p>
            <a:endParaRPr lang="en-US" dirty="0"/>
          </a:p>
        </p:txBody>
      </p:sp>
    </p:spTree>
    <p:extLst>
      <p:ext uri="{BB962C8B-B14F-4D97-AF65-F5344CB8AC3E}">
        <p14:creationId xmlns:p14="http://schemas.microsoft.com/office/powerpoint/2010/main" val="272436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B878-D045-4482-9E39-D67134A7723B}"/>
              </a:ext>
            </a:extLst>
          </p:cNvPr>
          <p:cNvSpPr>
            <a:spLocks noGrp="1"/>
          </p:cNvSpPr>
          <p:nvPr>
            <p:ph type="title"/>
          </p:nvPr>
        </p:nvSpPr>
        <p:spPr/>
        <p:txBody>
          <a:bodyPr/>
          <a:lstStyle/>
          <a:p>
            <a:r>
              <a:rPr lang="en-US" dirty="0"/>
              <a:t> Make a difference in someone’s life today! </a:t>
            </a:r>
          </a:p>
        </p:txBody>
      </p:sp>
      <p:sp>
        <p:nvSpPr>
          <p:cNvPr id="3" name="Content Placeholder 2">
            <a:extLst>
              <a:ext uri="{FF2B5EF4-FFF2-40B4-BE49-F238E27FC236}">
                <a16:creationId xmlns:a16="http://schemas.microsoft.com/office/drawing/2014/main" id="{E3A1D2B7-C76A-4212-964E-6680D9C7D77F}"/>
              </a:ext>
            </a:extLst>
          </p:cNvPr>
          <p:cNvSpPr>
            <a:spLocks noGrp="1"/>
          </p:cNvSpPr>
          <p:nvPr>
            <p:ph idx="1"/>
          </p:nvPr>
        </p:nvSpPr>
        <p:spPr/>
        <p:txBody>
          <a:bodyPr>
            <a:normAutofit/>
          </a:bodyPr>
          <a:lstStyle/>
          <a:p>
            <a:pPr marL="0" lvl="0" indent="403225">
              <a:buNone/>
            </a:pPr>
            <a:r>
              <a:rPr lang="en-US" sz="2400" dirty="0">
                <a:latin typeface="Times New Roman" panose="02020603050405020304" pitchFamily="18" charset="0"/>
                <a:cs typeface="Times New Roman" panose="02020603050405020304" pitchFamily="18" charset="0"/>
              </a:rPr>
              <a:t>Sometimes miracles are just good people with kind hearts that God has sent to you.   You may never know the true impact you have on the world; make the impact anyway and help to change lives with clean water.  </a:t>
            </a:r>
          </a:p>
          <a:p>
            <a:pPr lvl="0"/>
            <a:endParaRPr lang="en-US" sz="2400" dirty="0"/>
          </a:p>
          <a:p>
            <a:pPr marL="0" indent="403225">
              <a:buNone/>
            </a:pPr>
            <a:r>
              <a:rPr lang="en-US" sz="2400" dirty="0">
                <a:latin typeface="Times New Roman" panose="02020603050405020304" pitchFamily="18" charset="0"/>
                <a:cs typeface="Times New Roman" panose="02020603050405020304" pitchFamily="18" charset="0"/>
              </a:rPr>
              <a:t>We can’t often choose our circumstances but we can control our actions.  Be the miracle these people need by donating now to help us bring clean water to their village.  </a:t>
            </a:r>
          </a:p>
          <a:p>
            <a:pPr marL="0" indent="403225">
              <a:buNone/>
            </a:pPr>
            <a:r>
              <a:rPr lang="en-US" sz="2400" dirty="0">
                <a:latin typeface="Times New Roman" panose="02020603050405020304" pitchFamily="18" charset="0"/>
                <a:cs typeface="Times New Roman" panose="02020603050405020304" pitchFamily="18" charset="0"/>
              </a:rPr>
              <a:t>God bless!</a:t>
            </a:r>
          </a:p>
          <a:p>
            <a:endParaRPr lang="en-US" dirty="0"/>
          </a:p>
        </p:txBody>
      </p:sp>
    </p:spTree>
    <p:extLst>
      <p:ext uri="{BB962C8B-B14F-4D97-AF65-F5344CB8AC3E}">
        <p14:creationId xmlns:p14="http://schemas.microsoft.com/office/powerpoint/2010/main" val="140202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CD5FB9-D4C1-4084-8F17-5809046E0D2D}"/>
              </a:ext>
            </a:extLst>
          </p:cNvPr>
          <p:cNvSpPr/>
          <p:nvPr/>
        </p:nvSpPr>
        <p:spPr>
          <a:xfrm>
            <a:off x="1227196" y="1607624"/>
            <a:ext cx="10036097" cy="4801314"/>
          </a:xfrm>
          <a:prstGeom prst="rect">
            <a:avLst/>
          </a:prstGeom>
        </p:spPr>
        <p:txBody>
          <a:bodyPr wrap="square">
            <a:spAutoFit/>
          </a:bodyPr>
          <a:lstStyle/>
          <a:p>
            <a:pPr indent="403225"/>
            <a:r>
              <a:rPr lang="en-US" dirty="0">
                <a:latin typeface="Times New Roman" panose="02020603050405020304" pitchFamily="18" charset="0"/>
                <a:cs typeface="Times New Roman" panose="02020603050405020304" pitchFamily="18" charset="0"/>
              </a:rPr>
              <a:t>My first priority was to provide clean water for the church, schools, clinic and neighbors.  The good news – a well was already there.  The bad news – the well was not functioning and because of the war, the church was unable to make repairs.  Knowing clean water is the foundation for healthy living I took the initiative to meet with contractors to estimate and make necessary repairs to the well. This was accomplished within a short period of time after I arrived.   This small well provides water to approximately 500 people. </a:t>
            </a:r>
          </a:p>
          <a:p>
            <a:pPr indent="403225"/>
            <a:endParaRPr lang="en-US" dirty="0">
              <a:latin typeface="Times New Roman" panose="02020603050405020304" pitchFamily="18" charset="0"/>
              <a:cs typeface="Times New Roman" panose="02020603050405020304" pitchFamily="18" charset="0"/>
            </a:endParaRPr>
          </a:p>
          <a:p>
            <a:pPr indent="403225"/>
            <a:r>
              <a:rPr lang="en-US" dirty="0">
                <a:latin typeface="Times New Roman" panose="02020603050405020304" pitchFamily="18" charset="0"/>
                <a:cs typeface="Times New Roman" panose="02020603050405020304" pitchFamily="18" charset="0"/>
              </a:rPr>
              <a:t>The lack of consistent and timely health care was the second priority that needed urgent attention now that the war was over.  The local hospital was under the parish supervision and there was only one nurse.   Growing up with a mom who was a nurse, provided me an understanding and knowledge of processes that allowed me to discuss, negotiate and convince the local doctors in Makurdi to come  to </a:t>
            </a:r>
            <a:r>
              <a:rPr lang="en-US" dirty="0" err="1">
                <a:latin typeface="Times New Roman" panose="02020603050405020304" pitchFamily="18" charset="0"/>
                <a:cs typeface="Times New Roman" panose="02020603050405020304" pitchFamily="18" charset="0"/>
              </a:rPr>
              <a:t>Guma</a:t>
            </a:r>
            <a:r>
              <a:rPr lang="en-US" dirty="0">
                <a:latin typeface="Times New Roman" panose="02020603050405020304" pitchFamily="18" charset="0"/>
                <a:cs typeface="Times New Roman" panose="02020603050405020304" pitchFamily="18" charset="0"/>
              </a:rPr>
              <a:t> when they were on vacation and provide free or subsidized health care for patients at Sacred Heart’s hospital.  What a difference this made to the small community.  </a:t>
            </a:r>
          </a:p>
          <a:p>
            <a:pPr indent="403225"/>
            <a:endParaRPr lang="en-US" dirty="0"/>
          </a:p>
          <a:p>
            <a:pPr indent="403225"/>
            <a:r>
              <a:rPr lang="en-US" dirty="0">
                <a:latin typeface="Times New Roman" panose="02020603050405020304" pitchFamily="18" charset="0"/>
                <a:cs typeface="Times New Roman" panose="02020603050405020304" pitchFamily="18" charset="0"/>
              </a:rPr>
              <a:t>Next on my list was reviving the parish elementary and high schools.  My dad taught me the importance of education and we know education and knowledge empower people and instill confidence, so we worked to get the schools operational again.     </a:t>
            </a:r>
          </a:p>
        </p:txBody>
      </p:sp>
      <p:sp>
        <p:nvSpPr>
          <p:cNvPr id="3" name="TextBox 2">
            <a:extLst>
              <a:ext uri="{FF2B5EF4-FFF2-40B4-BE49-F238E27FC236}">
                <a16:creationId xmlns:a16="http://schemas.microsoft.com/office/drawing/2014/main" id="{364249E5-0B5F-4555-A66D-6B598859B333}"/>
              </a:ext>
            </a:extLst>
          </p:cNvPr>
          <p:cNvSpPr txBox="1"/>
          <p:nvPr/>
        </p:nvSpPr>
        <p:spPr>
          <a:xfrm>
            <a:off x="1092530" y="344384"/>
            <a:ext cx="9120249" cy="769441"/>
          </a:xfrm>
          <a:prstGeom prst="rect">
            <a:avLst/>
          </a:prstGeom>
          <a:noFill/>
        </p:spPr>
        <p:txBody>
          <a:bodyPr wrap="square" rtlCol="0">
            <a:spAutoFit/>
          </a:bodyPr>
          <a:lstStyle/>
          <a:p>
            <a:pPr algn="ctr"/>
            <a:r>
              <a:rPr lang="en-US" sz="4400" dirty="0">
                <a:solidFill>
                  <a:schemeClr val="accent1"/>
                </a:solidFill>
                <a:latin typeface="Times New Roman" panose="02020603050405020304" pitchFamily="18" charset="0"/>
                <a:cs typeface="Times New Roman" panose="02020603050405020304" pitchFamily="18" charset="0"/>
              </a:rPr>
              <a:t>My Story Continues </a:t>
            </a:r>
            <a:endParaRPr lang="en-US" sz="4400" dirty="0"/>
          </a:p>
        </p:txBody>
      </p:sp>
    </p:spTree>
    <p:extLst>
      <p:ext uri="{BB962C8B-B14F-4D97-AF65-F5344CB8AC3E}">
        <p14:creationId xmlns:p14="http://schemas.microsoft.com/office/powerpoint/2010/main" val="308415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13F2-C457-E14A-8A33-80897A4FCF97}"/>
              </a:ext>
            </a:extLst>
          </p:cNvPr>
          <p:cNvSpPr>
            <a:spLocks noGrp="1"/>
          </p:cNvSpPr>
          <p:nvPr>
            <p:ph type="title"/>
          </p:nvPr>
        </p:nvSpPr>
        <p:spPr>
          <a:xfrm>
            <a:off x="838200" y="115743"/>
            <a:ext cx="10515600" cy="1325563"/>
          </a:xfrm>
        </p:spPr>
        <p:txBody>
          <a:bodyPr>
            <a:normAutofit/>
          </a:bodyPr>
          <a:lstStyle/>
          <a:p>
            <a:pPr algn="ctr"/>
            <a:r>
              <a:rPr lang="en-US" dirty="0">
                <a:solidFill>
                  <a:schemeClr val="accent1"/>
                </a:solidFill>
                <a:latin typeface="Times New Roman" panose="02020603050405020304" pitchFamily="18" charset="0"/>
                <a:ea typeface="+mn-ea"/>
                <a:cs typeface="Times New Roman" panose="02020603050405020304" pitchFamily="18" charset="0"/>
              </a:rPr>
              <a:t>Maps of Nigeria and Benue State</a:t>
            </a:r>
          </a:p>
        </p:txBody>
      </p:sp>
      <p:pic>
        <p:nvPicPr>
          <p:cNvPr id="6" name="Content Placeholder 5" descr="A picture containing text, map&#10;&#10;Description automatically generated">
            <a:extLst>
              <a:ext uri="{FF2B5EF4-FFF2-40B4-BE49-F238E27FC236}">
                <a16:creationId xmlns:a16="http://schemas.microsoft.com/office/drawing/2014/main" id="{FD049E9A-AE3C-EC47-B7B8-DB0E4047C679}"/>
              </a:ext>
            </a:extLst>
          </p:cNvPr>
          <p:cNvPicPr>
            <a:picLocks noGrp="1" noChangeAspect="1"/>
          </p:cNvPicPr>
          <p:nvPr>
            <p:ph sz="half" idx="1"/>
          </p:nvPr>
        </p:nvPicPr>
        <p:blipFill>
          <a:blip r:embed="rId2"/>
          <a:stretch>
            <a:fillRect/>
          </a:stretch>
        </p:blipFill>
        <p:spPr>
          <a:xfrm>
            <a:off x="1441450" y="2432844"/>
            <a:ext cx="3975100" cy="3136900"/>
          </a:xfrm>
        </p:spPr>
      </p:pic>
      <p:pic>
        <p:nvPicPr>
          <p:cNvPr id="8" name="Content Placeholder 7" descr="A close up of a map&#10;&#10;Description automatically generated">
            <a:extLst>
              <a:ext uri="{FF2B5EF4-FFF2-40B4-BE49-F238E27FC236}">
                <a16:creationId xmlns:a16="http://schemas.microsoft.com/office/drawing/2014/main" id="{4B4B5B70-9634-B543-9B2C-A929E1F7A132}"/>
              </a:ext>
            </a:extLst>
          </p:cNvPr>
          <p:cNvPicPr>
            <a:picLocks noGrp="1" noChangeAspect="1"/>
          </p:cNvPicPr>
          <p:nvPr>
            <p:ph sz="half" idx="2"/>
          </p:nvPr>
        </p:nvPicPr>
        <p:blipFill>
          <a:blip r:embed="rId3"/>
          <a:stretch>
            <a:fillRect/>
          </a:stretch>
        </p:blipFill>
        <p:spPr>
          <a:xfrm>
            <a:off x="6172200" y="2170503"/>
            <a:ext cx="5181600" cy="3661581"/>
          </a:xfrm>
        </p:spPr>
      </p:pic>
    </p:spTree>
    <p:extLst>
      <p:ext uri="{BB962C8B-B14F-4D97-AF65-F5344CB8AC3E}">
        <p14:creationId xmlns:p14="http://schemas.microsoft.com/office/powerpoint/2010/main" val="284991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5AE6-BB47-0840-9D43-F676CCE7D990}"/>
              </a:ext>
            </a:extLst>
          </p:cNvPr>
          <p:cNvSpPr>
            <a:spLocks noGrp="1"/>
          </p:cNvSpPr>
          <p:nvPr>
            <p:ph type="title"/>
          </p:nvPr>
        </p:nvSpPr>
        <p:spPr>
          <a:xfrm>
            <a:off x="838200" y="416186"/>
            <a:ext cx="10515600" cy="740263"/>
          </a:xfrm>
        </p:spPr>
        <p:txBody>
          <a:bodyPr>
            <a:normAutofit/>
          </a:bodyPr>
          <a:lstStyle/>
          <a:p>
            <a:pPr algn="ctr"/>
            <a:r>
              <a:rPr lang="en-US" altLang="en-US" dirty="0">
                <a:solidFill>
                  <a:schemeClr val="accent1"/>
                </a:solidFill>
                <a:latin typeface="Times New Roman" panose="02020603050405020304" pitchFamily="18" charset="0"/>
                <a:ea typeface="+mn-ea"/>
                <a:cs typeface="Times New Roman" panose="02020603050405020304" pitchFamily="18" charset="0"/>
              </a:rPr>
              <a:t>The population in Benue State</a:t>
            </a:r>
            <a:endParaRPr lang="en-US" dirty="0">
              <a:solidFill>
                <a:schemeClr val="accent1"/>
              </a:solidFill>
              <a:latin typeface="Times New Roman" panose="02020603050405020304" pitchFamily="18" charset="0"/>
              <a:ea typeface="+mn-ea"/>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E1EABFC-562B-F64A-843B-A819DEF3339B}"/>
              </a:ext>
            </a:extLst>
          </p:cNvPr>
          <p:cNvGraphicFramePr>
            <a:graphicFrameLocks noGrp="1"/>
          </p:cNvGraphicFramePr>
          <p:nvPr>
            <p:ph idx="1"/>
            <p:extLst>
              <p:ext uri="{D42A27DB-BD31-4B8C-83A1-F6EECF244321}">
                <p14:modId xmlns:p14="http://schemas.microsoft.com/office/powerpoint/2010/main" val="4225144393"/>
              </p:ext>
            </p:extLst>
          </p:nvPr>
        </p:nvGraphicFramePr>
        <p:xfrm>
          <a:off x="838200" y="1330036"/>
          <a:ext cx="10515599" cy="5427026"/>
        </p:xfrm>
        <a:graphic>
          <a:graphicData uri="http://schemas.openxmlformats.org/drawingml/2006/table">
            <a:tbl>
              <a:tblPr firstRow="1" firstCol="1" bandRow="1">
                <a:tableStyleId>{5C22544A-7EE6-4342-B048-85BDC9FD1C3A}</a:tableStyleId>
              </a:tblPr>
              <a:tblGrid>
                <a:gridCol w="2953819">
                  <a:extLst>
                    <a:ext uri="{9D8B030D-6E8A-4147-A177-3AD203B41FA5}">
                      <a16:colId xmlns:a16="http://schemas.microsoft.com/office/drawing/2014/main" val="4291509875"/>
                    </a:ext>
                  </a:extLst>
                </a:gridCol>
                <a:gridCol w="1890445">
                  <a:extLst>
                    <a:ext uri="{9D8B030D-6E8A-4147-A177-3AD203B41FA5}">
                      <a16:colId xmlns:a16="http://schemas.microsoft.com/office/drawing/2014/main" val="1793875089"/>
                    </a:ext>
                  </a:extLst>
                </a:gridCol>
                <a:gridCol w="1890445">
                  <a:extLst>
                    <a:ext uri="{9D8B030D-6E8A-4147-A177-3AD203B41FA5}">
                      <a16:colId xmlns:a16="http://schemas.microsoft.com/office/drawing/2014/main" val="4186903089"/>
                    </a:ext>
                  </a:extLst>
                </a:gridCol>
                <a:gridCol w="1890445">
                  <a:extLst>
                    <a:ext uri="{9D8B030D-6E8A-4147-A177-3AD203B41FA5}">
                      <a16:colId xmlns:a16="http://schemas.microsoft.com/office/drawing/2014/main" val="2674559131"/>
                    </a:ext>
                  </a:extLst>
                </a:gridCol>
                <a:gridCol w="1890445">
                  <a:extLst>
                    <a:ext uri="{9D8B030D-6E8A-4147-A177-3AD203B41FA5}">
                      <a16:colId xmlns:a16="http://schemas.microsoft.com/office/drawing/2014/main" val="2753007355"/>
                    </a:ext>
                  </a:extLst>
                </a:gridCol>
              </a:tblGrid>
              <a:tr h="801581">
                <a:tc>
                  <a:txBody>
                    <a:bodyPr/>
                    <a:lstStyle/>
                    <a:p>
                      <a:pPr marL="0" marR="0" algn="ctr">
                        <a:lnSpc>
                          <a:spcPts val="1200"/>
                        </a:lnSpc>
                        <a:spcBef>
                          <a:spcPts val="750"/>
                        </a:spcBef>
                        <a:spcAft>
                          <a:spcPts val="600"/>
                        </a:spcAft>
                      </a:pPr>
                      <a:r>
                        <a:rPr lang="en-US" sz="1050" dirty="0">
                          <a:effectLst/>
                        </a:rPr>
                        <a:t>Name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38100" marB="38100" anchor="ctr"/>
                </a:tc>
                <a:tc>
                  <a:txBody>
                    <a:bodyPr/>
                    <a:lstStyle/>
                    <a:p>
                      <a:pPr marL="0" marR="0" algn="ctr">
                        <a:lnSpc>
                          <a:spcPts val="1200"/>
                        </a:lnSpc>
                        <a:spcBef>
                          <a:spcPts val="750"/>
                        </a:spcBef>
                        <a:spcAft>
                          <a:spcPts val="600"/>
                        </a:spcAft>
                      </a:pPr>
                      <a:r>
                        <a:rPr lang="en-US" sz="1050" dirty="0">
                          <a:effectLst/>
                        </a:rPr>
                        <a:t>Status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38100" marB="38100" anchor="ctr"/>
                </a:tc>
                <a:tc>
                  <a:txBody>
                    <a:bodyPr/>
                    <a:lstStyle/>
                    <a:p>
                      <a:pPr marL="0" marR="0" algn="ctr">
                        <a:lnSpc>
                          <a:spcPts val="1200"/>
                        </a:lnSpc>
                        <a:spcBef>
                          <a:spcPts val="750"/>
                        </a:spcBef>
                        <a:spcAft>
                          <a:spcPts val="600"/>
                        </a:spcAft>
                      </a:pPr>
                      <a:r>
                        <a:rPr lang="en-US" sz="1000" dirty="0">
                          <a:effectLst/>
                        </a:rPr>
                        <a:t>Population</a:t>
                      </a:r>
                      <a:br>
                        <a:rPr lang="en-US" sz="1000" dirty="0">
                          <a:effectLst/>
                        </a:rPr>
                      </a:br>
                      <a:r>
                        <a:rPr lang="en-US" sz="850" dirty="0">
                          <a:effectLst/>
                        </a:rPr>
                        <a:t>Census</a:t>
                      </a:r>
                      <a:br>
                        <a:rPr lang="en-US" sz="850" dirty="0">
                          <a:effectLst/>
                        </a:rPr>
                      </a:br>
                      <a:r>
                        <a:rPr lang="en-US" sz="850" dirty="0">
                          <a:effectLst/>
                        </a:rPr>
                        <a:t>1991-11-26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38100" marB="38100" anchor="ctr"/>
                </a:tc>
                <a:tc>
                  <a:txBody>
                    <a:bodyPr/>
                    <a:lstStyle/>
                    <a:p>
                      <a:pPr marL="0" marR="0" algn="ctr">
                        <a:lnSpc>
                          <a:spcPts val="1200"/>
                        </a:lnSpc>
                        <a:spcBef>
                          <a:spcPts val="750"/>
                        </a:spcBef>
                        <a:spcAft>
                          <a:spcPts val="600"/>
                        </a:spcAft>
                      </a:pPr>
                      <a:r>
                        <a:rPr lang="en-US" sz="1000" dirty="0">
                          <a:effectLst/>
                        </a:rPr>
                        <a:t>Population</a:t>
                      </a:r>
                      <a:br>
                        <a:rPr lang="en-US" sz="1000" dirty="0">
                          <a:effectLst/>
                        </a:rPr>
                      </a:br>
                      <a:r>
                        <a:rPr lang="en-US" sz="850" dirty="0">
                          <a:effectLst/>
                        </a:rPr>
                        <a:t>Census</a:t>
                      </a:r>
                      <a:br>
                        <a:rPr lang="en-US" sz="850" dirty="0">
                          <a:effectLst/>
                        </a:rPr>
                      </a:br>
                      <a:r>
                        <a:rPr lang="en-US" sz="850" dirty="0">
                          <a:effectLst/>
                        </a:rPr>
                        <a:t>2006-03-21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38100" marB="38100" anchor="ctr"/>
                </a:tc>
                <a:tc>
                  <a:txBody>
                    <a:bodyPr/>
                    <a:lstStyle/>
                    <a:p>
                      <a:pPr marL="0" marR="0" algn="ctr">
                        <a:lnSpc>
                          <a:spcPts val="1200"/>
                        </a:lnSpc>
                        <a:spcBef>
                          <a:spcPts val="750"/>
                        </a:spcBef>
                        <a:spcAft>
                          <a:spcPts val="600"/>
                        </a:spcAft>
                      </a:pPr>
                      <a:r>
                        <a:rPr lang="en-US" sz="1000" dirty="0">
                          <a:effectLst/>
                        </a:rPr>
                        <a:t>Population</a:t>
                      </a:r>
                      <a:br>
                        <a:rPr lang="en-US" sz="1000" dirty="0">
                          <a:effectLst/>
                        </a:rPr>
                      </a:br>
                      <a:r>
                        <a:rPr lang="en-US" sz="850" dirty="0">
                          <a:effectLst/>
                        </a:rPr>
                        <a:t>Projection</a:t>
                      </a:r>
                      <a:br>
                        <a:rPr lang="en-US" sz="850" dirty="0">
                          <a:effectLst/>
                        </a:rPr>
                      </a:br>
                      <a:r>
                        <a:rPr lang="en-US" sz="850" dirty="0">
                          <a:effectLst/>
                        </a:rPr>
                        <a:t>2016-03-21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38100" marB="38100" anchor="ctr"/>
                </a:tc>
                <a:extLst>
                  <a:ext uri="{0D108BD9-81ED-4DB2-BD59-A6C34878D82A}">
                    <a16:rowId xmlns:a16="http://schemas.microsoft.com/office/drawing/2014/main" val="992969830"/>
                  </a:ext>
                </a:extLst>
              </a:tr>
              <a:tr h="272085">
                <a:tc>
                  <a:txBody>
                    <a:bodyPr/>
                    <a:lstStyle/>
                    <a:p>
                      <a:pPr marL="0" marR="0">
                        <a:lnSpc>
                          <a:spcPts val="1125"/>
                        </a:lnSpc>
                        <a:spcBef>
                          <a:spcPts val="750"/>
                        </a:spcBef>
                        <a:spcAft>
                          <a:spcPts val="600"/>
                        </a:spcAft>
                      </a:pPr>
                      <a:r>
                        <a:rPr lang="en-US" sz="1000">
                          <a:effectLst/>
                        </a:rPr>
                        <a:t>Benue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nSpc>
                          <a:spcPts val="1125"/>
                        </a:lnSpc>
                        <a:spcBef>
                          <a:spcPts val="750"/>
                        </a:spcBef>
                        <a:spcAft>
                          <a:spcPts val="600"/>
                        </a:spcAft>
                      </a:pPr>
                      <a:r>
                        <a:rPr lang="en-US" sz="1000">
                          <a:effectLst/>
                        </a:rPr>
                        <a:t>State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2,753,077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dirty="0">
                          <a:effectLst/>
                        </a:rPr>
                        <a:t>4,253,641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dirty="0">
                          <a:effectLst/>
                        </a:rPr>
                        <a:t>5,741,800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4213755190"/>
                  </a:ext>
                </a:extLst>
              </a:tr>
              <a:tr h="272085">
                <a:tc>
                  <a:txBody>
                    <a:bodyPr/>
                    <a:lstStyle/>
                    <a:p>
                      <a:pPr marL="0" marR="0">
                        <a:lnSpc>
                          <a:spcPts val="1125"/>
                        </a:lnSpc>
                        <a:spcBef>
                          <a:spcPts val="750"/>
                        </a:spcBef>
                        <a:spcAft>
                          <a:spcPts val="600"/>
                        </a:spcAft>
                      </a:pPr>
                      <a:r>
                        <a:rPr lang="en-US" sz="1000">
                          <a:effectLst/>
                        </a:rPr>
                        <a:t>Ado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104,137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184,389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248,900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2697279121"/>
                  </a:ext>
                </a:extLst>
              </a:tr>
              <a:tr h="272085">
                <a:tc>
                  <a:txBody>
                    <a:bodyPr/>
                    <a:lstStyle/>
                    <a:p>
                      <a:pPr marL="0" marR="0">
                        <a:lnSpc>
                          <a:spcPts val="1125"/>
                        </a:lnSpc>
                        <a:spcBef>
                          <a:spcPts val="750"/>
                        </a:spcBef>
                        <a:spcAft>
                          <a:spcPts val="600"/>
                        </a:spcAft>
                      </a:pPr>
                      <a:r>
                        <a:rPr lang="en-US" sz="1000">
                          <a:effectLst/>
                        </a:rPr>
                        <a:t>Agatu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115,597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156,000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3811418077"/>
                  </a:ext>
                </a:extLst>
              </a:tr>
              <a:tr h="272085">
                <a:tc>
                  <a:txBody>
                    <a:bodyPr/>
                    <a:lstStyle/>
                    <a:p>
                      <a:pPr marL="0" marR="0">
                        <a:lnSpc>
                          <a:spcPts val="1125"/>
                        </a:lnSpc>
                        <a:spcBef>
                          <a:spcPts val="750"/>
                        </a:spcBef>
                        <a:spcAft>
                          <a:spcPts val="600"/>
                        </a:spcAft>
                      </a:pPr>
                      <a:r>
                        <a:rPr lang="en-US" sz="1000">
                          <a:effectLst/>
                        </a:rPr>
                        <a:t>Apa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96,780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130,600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2311442500"/>
                  </a:ext>
                </a:extLst>
              </a:tr>
              <a:tr h="272085">
                <a:tc>
                  <a:txBody>
                    <a:bodyPr/>
                    <a:lstStyle/>
                    <a:p>
                      <a:pPr marL="0" marR="0">
                        <a:lnSpc>
                          <a:spcPts val="1125"/>
                        </a:lnSpc>
                        <a:spcBef>
                          <a:spcPts val="750"/>
                        </a:spcBef>
                        <a:spcAft>
                          <a:spcPts val="600"/>
                        </a:spcAft>
                      </a:pPr>
                      <a:r>
                        <a:rPr lang="en-US" sz="1000">
                          <a:effectLst/>
                        </a:rPr>
                        <a:t>Buruku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130,450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206,215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278,400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052463721"/>
                  </a:ext>
                </a:extLst>
              </a:tr>
              <a:tr h="272085">
                <a:tc>
                  <a:txBody>
                    <a:bodyPr/>
                    <a:lstStyle/>
                    <a:p>
                      <a:pPr marL="0" marR="0">
                        <a:lnSpc>
                          <a:spcPts val="1125"/>
                        </a:lnSpc>
                        <a:spcBef>
                          <a:spcPts val="750"/>
                        </a:spcBef>
                        <a:spcAft>
                          <a:spcPts val="600"/>
                        </a:spcAft>
                      </a:pPr>
                      <a:r>
                        <a:rPr lang="en-US" sz="1000">
                          <a:effectLst/>
                        </a:rPr>
                        <a:t>Gboko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361,325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487,700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703161067"/>
                  </a:ext>
                </a:extLst>
              </a:tr>
              <a:tr h="272085">
                <a:tc>
                  <a:txBody>
                    <a:bodyPr/>
                    <a:lstStyle/>
                    <a:p>
                      <a:pPr marL="0" marR="0">
                        <a:lnSpc>
                          <a:spcPts val="1125"/>
                        </a:lnSpc>
                        <a:spcBef>
                          <a:spcPts val="750"/>
                        </a:spcBef>
                        <a:spcAft>
                          <a:spcPts val="600"/>
                        </a:spcAft>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Guma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116,336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194,164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262,100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3560670162"/>
                  </a:ext>
                </a:extLst>
              </a:tr>
              <a:tr h="272085">
                <a:tc>
                  <a:txBody>
                    <a:bodyPr/>
                    <a:lstStyle/>
                    <a:p>
                      <a:pPr marL="0" marR="0">
                        <a:lnSpc>
                          <a:spcPts val="1125"/>
                        </a:lnSpc>
                        <a:spcBef>
                          <a:spcPts val="750"/>
                        </a:spcBef>
                        <a:spcAft>
                          <a:spcPts val="600"/>
                        </a:spcAft>
                      </a:pPr>
                      <a:r>
                        <a:rPr lang="en-US" sz="1000" dirty="0" err="1">
                          <a:effectLst/>
                        </a:rPr>
                        <a:t>Gwer</a:t>
                      </a:r>
                      <a:r>
                        <a:rPr lang="en-US" sz="1000" dirty="0">
                          <a:effectLst/>
                        </a:rPr>
                        <a:t> East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117,630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168,660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227,700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2079324998"/>
                  </a:ext>
                </a:extLst>
              </a:tr>
              <a:tr h="272085">
                <a:tc>
                  <a:txBody>
                    <a:bodyPr/>
                    <a:lstStyle/>
                    <a:p>
                      <a:pPr marL="0" marR="0">
                        <a:lnSpc>
                          <a:spcPts val="1125"/>
                        </a:lnSpc>
                        <a:spcBef>
                          <a:spcPts val="750"/>
                        </a:spcBef>
                        <a:spcAft>
                          <a:spcPts val="600"/>
                        </a:spcAft>
                      </a:pPr>
                      <a:r>
                        <a:rPr lang="en-US" sz="1000" dirty="0" err="1">
                          <a:effectLst/>
                        </a:rPr>
                        <a:t>Gwer</a:t>
                      </a:r>
                      <a:r>
                        <a:rPr lang="en-US" sz="1000" dirty="0">
                          <a:effectLst/>
                        </a:rPr>
                        <a:t> West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74,588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122,313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165,100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307358253"/>
                  </a:ext>
                </a:extLst>
              </a:tr>
              <a:tr h="272085">
                <a:tc>
                  <a:txBody>
                    <a:bodyPr/>
                    <a:lstStyle/>
                    <a:p>
                      <a:pPr marL="0" marR="0">
                        <a:lnSpc>
                          <a:spcPts val="1125"/>
                        </a:lnSpc>
                        <a:spcBef>
                          <a:spcPts val="750"/>
                        </a:spcBef>
                        <a:spcAft>
                          <a:spcPts val="600"/>
                        </a:spcAft>
                      </a:pPr>
                      <a:r>
                        <a:rPr lang="en-US" sz="1000">
                          <a:effectLst/>
                        </a:rPr>
                        <a:t>Katsina-Ala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225,471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304,400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217856137"/>
                  </a:ext>
                </a:extLst>
              </a:tr>
              <a:tr h="272085">
                <a:tc>
                  <a:txBody>
                    <a:bodyPr/>
                    <a:lstStyle/>
                    <a:p>
                      <a:pPr marL="0" marR="0">
                        <a:lnSpc>
                          <a:spcPts val="1125"/>
                        </a:lnSpc>
                        <a:spcBef>
                          <a:spcPts val="750"/>
                        </a:spcBef>
                        <a:spcAft>
                          <a:spcPts val="600"/>
                        </a:spcAft>
                      </a:pPr>
                      <a:r>
                        <a:rPr lang="en-US" sz="1000">
                          <a:effectLst/>
                        </a:rPr>
                        <a:t>Konshisha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145,614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226,492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305,700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252128676"/>
                  </a:ext>
                </a:extLst>
              </a:tr>
              <a:tr h="272085">
                <a:tc>
                  <a:txBody>
                    <a:bodyPr/>
                    <a:lstStyle/>
                    <a:p>
                      <a:pPr marL="0" marR="0">
                        <a:lnSpc>
                          <a:spcPts val="1125"/>
                        </a:lnSpc>
                        <a:spcBef>
                          <a:spcPts val="750"/>
                        </a:spcBef>
                        <a:spcAft>
                          <a:spcPts val="600"/>
                        </a:spcAft>
                      </a:pPr>
                      <a:r>
                        <a:rPr lang="en-US" sz="1000">
                          <a:effectLst/>
                        </a:rPr>
                        <a:t>Kwande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dirty="0">
                          <a:effectLst/>
                        </a:rPr>
                        <a:t>180,327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248,642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335,600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3561622783"/>
                  </a:ext>
                </a:extLst>
              </a:tr>
              <a:tr h="272085">
                <a:tc>
                  <a:txBody>
                    <a:bodyPr/>
                    <a:lstStyle/>
                    <a:p>
                      <a:pPr marL="0" marR="0">
                        <a:lnSpc>
                          <a:spcPts val="1125"/>
                        </a:lnSpc>
                        <a:spcBef>
                          <a:spcPts val="750"/>
                        </a:spcBef>
                        <a:spcAft>
                          <a:spcPts val="600"/>
                        </a:spcAft>
                      </a:pPr>
                      <a:r>
                        <a:rPr lang="en-US" sz="1000">
                          <a:effectLst/>
                        </a:rPr>
                        <a:t>Logo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169,570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228,900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17649338"/>
                  </a:ext>
                </a:extLst>
              </a:tr>
              <a:tr h="272085">
                <a:tc>
                  <a:txBody>
                    <a:bodyPr/>
                    <a:lstStyle/>
                    <a:p>
                      <a:pPr marL="0" marR="0">
                        <a:lnSpc>
                          <a:spcPts val="1125"/>
                        </a:lnSpc>
                        <a:spcBef>
                          <a:spcPts val="750"/>
                        </a:spcBef>
                        <a:spcAft>
                          <a:spcPts val="600"/>
                        </a:spcAft>
                      </a:pPr>
                      <a:r>
                        <a:rPr lang="en-US" sz="1000">
                          <a:effectLst/>
                        </a:rPr>
                        <a:t>Makurdi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239,889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300,377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405,500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01528113"/>
                  </a:ext>
                </a:extLst>
              </a:tr>
              <a:tr h="272085">
                <a:tc>
                  <a:txBody>
                    <a:bodyPr/>
                    <a:lstStyle/>
                    <a:p>
                      <a:pPr marL="0" marR="0">
                        <a:lnSpc>
                          <a:spcPts val="1125"/>
                        </a:lnSpc>
                        <a:spcBef>
                          <a:spcPts val="750"/>
                        </a:spcBef>
                        <a:spcAft>
                          <a:spcPts val="600"/>
                        </a:spcAft>
                      </a:pPr>
                      <a:r>
                        <a:rPr lang="en-US" sz="1000">
                          <a:effectLst/>
                        </a:rPr>
                        <a:t>Obi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98,707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133,200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2567229687"/>
                  </a:ext>
                </a:extLst>
              </a:tr>
              <a:tr h="272085">
                <a:tc>
                  <a:txBody>
                    <a:bodyPr/>
                    <a:lstStyle/>
                    <a:p>
                      <a:pPr marL="0" marR="0">
                        <a:lnSpc>
                          <a:spcPts val="1125"/>
                        </a:lnSpc>
                        <a:spcBef>
                          <a:spcPts val="750"/>
                        </a:spcBef>
                        <a:spcAft>
                          <a:spcPts val="600"/>
                        </a:spcAft>
                      </a:pPr>
                      <a:r>
                        <a:rPr lang="en-US" sz="1000">
                          <a:effectLst/>
                        </a:rPr>
                        <a:t>Ogbadibo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89,497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130,988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176,800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204715961"/>
                  </a:ext>
                </a:extLst>
              </a:tr>
              <a:tr h="272085">
                <a:tc>
                  <a:txBody>
                    <a:bodyPr/>
                    <a:lstStyle/>
                    <a:p>
                      <a:pPr marL="0" marR="0">
                        <a:lnSpc>
                          <a:spcPts val="1125"/>
                        </a:lnSpc>
                        <a:spcBef>
                          <a:spcPts val="750"/>
                        </a:spcBef>
                        <a:spcAft>
                          <a:spcPts val="600"/>
                        </a:spcAft>
                      </a:pPr>
                      <a:r>
                        <a:rPr lang="en-US" sz="1000" dirty="0" err="1">
                          <a:effectLst/>
                        </a:rPr>
                        <a:t>Ohimini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70,688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dirty="0">
                          <a:effectLst/>
                        </a:rPr>
                        <a:t>95,400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495725389"/>
                  </a:ext>
                </a:extLst>
              </a:tr>
            </a:tbl>
          </a:graphicData>
        </a:graphic>
      </p:graphicFrame>
    </p:spTree>
    <p:extLst>
      <p:ext uri="{BB962C8B-B14F-4D97-AF65-F5344CB8AC3E}">
        <p14:creationId xmlns:p14="http://schemas.microsoft.com/office/powerpoint/2010/main" val="41362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2C7EBEF-41AE-A444-8A9A-876F7DDF3820}"/>
              </a:ext>
            </a:extLst>
          </p:cNvPr>
          <p:cNvGraphicFramePr>
            <a:graphicFrameLocks noGrp="1"/>
          </p:cNvGraphicFramePr>
          <p:nvPr>
            <p:ph idx="1"/>
            <p:extLst>
              <p:ext uri="{D42A27DB-BD31-4B8C-83A1-F6EECF244321}">
                <p14:modId xmlns:p14="http://schemas.microsoft.com/office/powerpoint/2010/main" val="441308050"/>
              </p:ext>
            </p:extLst>
          </p:nvPr>
        </p:nvGraphicFramePr>
        <p:xfrm>
          <a:off x="838200" y="1331916"/>
          <a:ext cx="10724410" cy="4670129"/>
        </p:xfrm>
        <a:graphic>
          <a:graphicData uri="http://schemas.openxmlformats.org/drawingml/2006/table">
            <a:tbl>
              <a:tblPr firstRow="1" firstCol="1" bandRow="1">
                <a:tableStyleId>{5C22544A-7EE6-4342-B048-85BDC9FD1C3A}</a:tableStyleId>
              </a:tblPr>
              <a:tblGrid>
                <a:gridCol w="3012474">
                  <a:extLst>
                    <a:ext uri="{9D8B030D-6E8A-4147-A177-3AD203B41FA5}">
                      <a16:colId xmlns:a16="http://schemas.microsoft.com/office/drawing/2014/main" val="4071019425"/>
                    </a:ext>
                  </a:extLst>
                </a:gridCol>
                <a:gridCol w="1927984">
                  <a:extLst>
                    <a:ext uri="{9D8B030D-6E8A-4147-A177-3AD203B41FA5}">
                      <a16:colId xmlns:a16="http://schemas.microsoft.com/office/drawing/2014/main" val="1473667985"/>
                    </a:ext>
                  </a:extLst>
                </a:gridCol>
                <a:gridCol w="1927984">
                  <a:extLst>
                    <a:ext uri="{9D8B030D-6E8A-4147-A177-3AD203B41FA5}">
                      <a16:colId xmlns:a16="http://schemas.microsoft.com/office/drawing/2014/main" val="3190016165"/>
                    </a:ext>
                  </a:extLst>
                </a:gridCol>
                <a:gridCol w="1927984">
                  <a:extLst>
                    <a:ext uri="{9D8B030D-6E8A-4147-A177-3AD203B41FA5}">
                      <a16:colId xmlns:a16="http://schemas.microsoft.com/office/drawing/2014/main" val="4031915103"/>
                    </a:ext>
                  </a:extLst>
                </a:gridCol>
                <a:gridCol w="1927984">
                  <a:extLst>
                    <a:ext uri="{9D8B030D-6E8A-4147-A177-3AD203B41FA5}">
                      <a16:colId xmlns:a16="http://schemas.microsoft.com/office/drawing/2014/main" val="2678075654"/>
                    </a:ext>
                  </a:extLst>
                </a:gridCol>
              </a:tblGrid>
              <a:tr h="810649">
                <a:tc>
                  <a:txBody>
                    <a:bodyPr/>
                    <a:lstStyle/>
                    <a:p>
                      <a:pPr marL="0" marR="0" algn="ctr" defTabSz="914400" rtl="0" eaLnBrk="1" latinLnBrk="0" hangingPunct="1">
                        <a:lnSpc>
                          <a:spcPts val="1200"/>
                        </a:lnSpc>
                        <a:spcBef>
                          <a:spcPts val="750"/>
                        </a:spcBef>
                        <a:spcAft>
                          <a:spcPts val="600"/>
                        </a:spcAft>
                      </a:pPr>
                      <a:r>
                        <a:rPr lang="en-US" sz="1050" b="1" kern="1200" dirty="0">
                          <a:solidFill>
                            <a:schemeClr val="lt1"/>
                          </a:solidFill>
                          <a:effectLst/>
                          <a:latin typeface="+mn-lt"/>
                          <a:ea typeface="+mn-ea"/>
                          <a:cs typeface="+mn-cs"/>
                        </a:rPr>
                        <a:t>Name</a:t>
                      </a:r>
                    </a:p>
                  </a:txBody>
                  <a:tcPr marL="28575" marR="28575" marT="38100" marB="38100" anchor="ctr"/>
                </a:tc>
                <a:tc>
                  <a:txBody>
                    <a:bodyPr/>
                    <a:lstStyle/>
                    <a:p>
                      <a:pPr marL="0" marR="0" algn="ctr" defTabSz="914400" rtl="0" eaLnBrk="1" latinLnBrk="0" hangingPunct="1">
                        <a:lnSpc>
                          <a:spcPts val="1200"/>
                        </a:lnSpc>
                        <a:spcBef>
                          <a:spcPts val="750"/>
                        </a:spcBef>
                        <a:spcAft>
                          <a:spcPts val="600"/>
                        </a:spcAft>
                      </a:pPr>
                      <a:r>
                        <a:rPr lang="en-US" sz="1050" b="1" kern="1200" dirty="0">
                          <a:solidFill>
                            <a:schemeClr val="lt1"/>
                          </a:solidFill>
                          <a:effectLst/>
                          <a:latin typeface="+mn-lt"/>
                          <a:ea typeface="+mn-ea"/>
                          <a:cs typeface="+mn-cs"/>
                        </a:rPr>
                        <a:t>Status</a:t>
                      </a:r>
                    </a:p>
                  </a:txBody>
                  <a:tcPr marL="28575" marR="28575" marT="38100" marB="38100" anchor="ctr"/>
                </a:tc>
                <a:tc>
                  <a:txBody>
                    <a:bodyPr/>
                    <a:lstStyle/>
                    <a:p>
                      <a:pPr marL="0" marR="0" algn="ctr" defTabSz="914400" rtl="0" eaLnBrk="1" latinLnBrk="0" hangingPunct="1">
                        <a:lnSpc>
                          <a:spcPts val="1200"/>
                        </a:lnSpc>
                        <a:spcBef>
                          <a:spcPts val="750"/>
                        </a:spcBef>
                        <a:spcAft>
                          <a:spcPts val="600"/>
                        </a:spcAft>
                      </a:pPr>
                      <a:r>
                        <a:rPr lang="en-US" sz="1050" b="1" kern="1200" dirty="0">
                          <a:solidFill>
                            <a:schemeClr val="lt1"/>
                          </a:solidFill>
                          <a:effectLst/>
                          <a:latin typeface="+mn-lt"/>
                          <a:ea typeface="+mn-ea"/>
                          <a:cs typeface="+mn-cs"/>
                        </a:rPr>
                        <a:t>Population</a:t>
                      </a:r>
                      <a:br>
                        <a:rPr lang="en-US" sz="1050" b="1" kern="1200" dirty="0">
                          <a:solidFill>
                            <a:schemeClr val="lt1"/>
                          </a:solidFill>
                          <a:effectLst/>
                          <a:latin typeface="+mn-lt"/>
                          <a:ea typeface="+mn-ea"/>
                          <a:cs typeface="+mn-cs"/>
                        </a:rPr>
                      </a:br>
                      <a:r>
                        <a:rPr lang="en-US" sz="1050" b="1" kern="1200" dirty="0">
                          <a:solidFill>
                            <a:schemeClr val="lt1"/>
                          </a:solidFill>
                          <a:effectLst/>
                          <a:latin typeface="+mn-lt"/>
                          <a:ea typeface="+mn-ea"/>
                          <a:cs typeface="+mn-cs"/>
                        </a:rPr>
                        <a:t>Census</a:t>
                      </a:r>
                      <a:br>
                        <a:rPr lang="en-US" sz="1050" b="1" kern="1200" dirty="0">
                          <a:solidFill>
                            <a:schemeClr val="lt1"/>
                          </a:solidFill>
                          <a:effectLst/>
                          <a:latin typeface="+mn-lt"/>
                          <a:ea typeface="+mn-ea"/>
                          <a:cs typeface="+mn-cs"/>
                        </a:rPr>
                      </a:br>
                      <a:r>
                        <a:rPr lang="en-US" sz="1050" b="1" kern="1200" dirty="0">
                          <a:solidFill>
                            <a:schemeClr val="lt1"/>
                          </a:solidFill>
                          <a:effectLst/>
                          <a:latin typeface="+mn-lt"/>
                          <a:ea typeface="+mn-ea"/>
                          <a:cs typeface="+mn-cs"/>
                        </a:rPr>
                        <a:t>1991-11-26</a:t>
                      </a:r>
                    </a:p>
                  </a:txBody>
                  <a:tcPr marL="28575" marR="28575" marT="38100" marB="38100" anchor="ctr"/>
                </a:tc>
                <a:tc>
                  <a:txBody>
                    <a:bodyPr/>
                    <a:lstStyle/>
                    <a:p>
                      <a:pPr marL="0" marR="0" algn="ctr" defTabSz="914400" rtl="0" eaLnBrk="1" latinLnBrk="0" hangingPunct="1">
                        <a:lnSpc>
                          <a:spcPts val="1200"/>
                        </a:lnSpc>
                        <a:spcBef>
                          <a:spcPts val="750"/>
                        </a:spcBef>
                        <a:spcAft>
                          <a:spcPts val="600"/>
                        </a:spcAft>
                      </a:pPr>
                      <a:r>
                        <a:rPr lang="en-US" sz="1050" b="1" kern="1200" dirty="0">
                          <a:solidFill>
                            <a:schemeClr val="lt1"/>
                          </a:solidFill>
                          <a:effectLst/>
                          <a:latin typeface="+mn-lt"/>
                          <a:ea typeface="+mn-ea"/>
                          <a:cs typeface="+mn-cs"/>
                        </a:rPr>
                        <a:t>Population</a:t>
                      </a:r>
                      <a:br>
                        <a:rPr lang="en-US" sz="1050" b="1" kern="1200" dirty="0">
                          <a:solidFill>
                            <a:schemeClr val="lt1"/>
                          </a:solidFill>
                          <a:effectLst/>
                          <a:latin typeface="+mn-lt"/>
                          <a:ea typeface="+mn-ea"/>
                          <a:cs typeface="+mn-cs"/>
                        </a:rPr>
                      </a:br>
                      <a:r>
                        <a:rPr lang="en-US" sz="1050" b="1" kern="1200" dirty="0">
                          <a:solidFill>
                            <a:schemeClr val="lt1"/>
                          </a:solidFill>
                          <a:effectLst/>
                          <a:latin typeface="+mn-lt"/>
                          <a:ea typeface="+mn-ea"/>
                          <a:cs typeface="+mn-cs"/>
                        </a:rPr>
                        <a:t>Census</a:t>
                      </a:r>
                      <a:br>
                        <a:rPr lang="en-US" sz="1050" b="1" kern="1200" dirty="0">
                          <a:solidFill>
                            <a:schemeClr val="lt1"/>
                          </a:solidFill>
                          <a:effectLst/>
                          <a:latin typeface="+mn-lt"/>
                          <a:ea typeface="+mn-ea"/>
                          <a:cs typeface="+mn-cs"/>
                        </a:rPr>
                      </a:br>
                      <a:r>
                        <a:rPr lang="en-US" sz="1050" b="1" kern="1200" dirty="0">
                          <a:solidFill>
                            <a:schemeClr val="lt1"/>
                          </a:solidFill>
                          <a:effectLst/>
                          <a:latin typeface="+mn-lt"/>
                          <a:ea typeface="+mn-ea"/>
                          <a:cs typeface="+mn-cs"/>
                        </a:rPr>
                        <a:t>2006-03-21</a:t>
                      </a:r>
                    </a:p>
                  </a:txBody>
                  <a:tcPr marL="28575" marR="28575" marT="38100" marB="38100" anchor="ctr"/>
                </a:tc>
                <a:tc>
                  <a:txBody>
                    <a:bodyPr/>
                    <a:lstStyle/>
                    <a:p>
                      <a:pPr marL="0" marR="0" algn="ctr" defTabSz="914400" rtl="0" eaLnBrk="1" latinLnBrk="0" hangingPunct="1">
                        <a:lnSpc>
                          <a:spcPts val="1200"/>
                        </a:lnSpc>
                        <a:spcBef>
                          <a:spcPts val="750"/>
                        </a:spcBef>
                        <a:spcAft>
                          <a:spcPts val="600"/>
                        </a:spcAft>
                      </a:pPr>
                      <a:r>
                        <a:rPr lang="en-US" sz="1050" b="1" kern="1200" dirty="0">
                          <a:solidFill>
                            <a:schemeClr val="lt1"/>
                          </a:solidFill>
                          <a:effectLst/>
                          <a:latin typeface="+mn-lt"/>
                          <a:ea typeface="+mn-ea"/>
                          <a:cs typeface="+mn-cs"/>
                        </a:rPr>
                        <a:t>Population</a:t>
                      </a:r>
                      <a:br>
                        <a:rPr lang="en-US" sz="1050" b="1" kern="1200" dirty="0">
                          <a:solidFill>
                            <a:schemeClr val="lt1"/>
                          </a:solidFill>
                          <a:effectLst/>
                          <a:latin typeface="+mn-lt"/>
                          <a:ea typeface="+mn-ea"/>
                          <a:cs typeface="+mn-cs"/>
                        </a:rPr>
                      </a:br>
                      <a:r>
                        <a:rPr lang="en-US" sz="1050" b="1" kern="1200" dirty="0">
                          <a:solidFill>
                            <a:schemeClr val="lt1"/>
                          </a:solidFill>
                          <a:effectLst/>
                          <a:latin typeface="+mn-lt"/>
                          <a:ea typeface="+mn-ea"/>
                          <a:cs typeface="+mn-cs"/>
                        </a:rPr>
                        <a:t>Projection</a:t>
                      </a:r>
                      <a:br>
                        <a:rPr lang="en-US" sz="1050" b="1" kern="1200" dirty="0">
                          <a:solidFill>
                            <a:schemeClr val="lt1"/>
                          </a:solidFill>
                          <a:effectLst/>
                          <a:latin typeface="+mn-lt"/>
                          <a:ea typeface="+mn-ea"/>
                          <a:cs typeface="+mn-cs"/>
                        </a:rPr>
                      </a:br>
                      <a:r>
                        <a:rPr lang="en-US" sz="1050" b="1" kern="1200" dirty="0">
                          <a:solidFill>
                            <a:schemeClr val="lt1"/>
                          </a:solidFill>
                          <a:effectLst/>
                          <a:latin typeface="+mn-lt"/>
                          <a:ea typeface="+mn-ea"/>
                          <a:cs typeface="+mn-cs"/>
                        </a:rPr>
                        <a:t>2016-03-21</a:t>
                      </a:r>
                    </a:p>
                  </a:txBody>
                  <a:tcPr marL="28575" marR="28575" marT="38100" marB="38100" anchor="ctr"/>
                </a:tc>
                <a:extLst>
                  <a:ext uri="{0D108BD9-81ED-4DB2-BD59-A6C34878D82A}">
                    <a16:rowId xmlns:a16="http://schemas.microsoft.com/office/drawing/2014/main" val="3479899801"/>
                  </a:ext>
                </a:extLst>
              </a:tr>
              <a:tr h="482435">
                <a:tc>
                  <a:txBody>
                    <a:bodyPr/>
                    <a:lstStyle/>
                    <a:p>
                      <a:pPr marL="0" marR="0">
                        <a:lnSpc>
                          <a:spcPts val="1125"/>
                        </a:lnSpc>
                        <a:spcBef>
                          <a:spcPts val="750"/>
                        </a:spcBef>
                        <a:spcAft>
                          <a:spcPts val="600"/>
                        </a:spcAft>
                      </a:pPr>
                      <a:r>
                        <a:rPr lang="en-US" sz="1000" dirty="0" err="1">
                          <a:effectLst/>
                        </a:rPr>
                        <a:t>Oju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dirty="0">
                          <a:effectLst/>
                        </a:rPr>
                        <a:t>Local Government Area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168,491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227,400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396064609"/>
                  </a:ext>
                </a:extLst>
              </a:tr>
              <a:tr h="482435">
                <a:tc>
                  <a:txBody>
                    <a:bodyPr/>
                    <a:lstStyle/>
                    <a:p>
                      <a:pPr marL="0" marR="0">
                        <a:lnSpc>
                          <a:spcPts val="1125"/>
                        </a:lnSpc>
                        <a:spcBef>
                          <a:spcPts val="750"/>
                        </a:spcBef>
                        <a:spcAft>
                          <a:spcPts val="600"/>
                        </a:spcAft>
                      </a:pPr>
                      <a:r>
                        <a:rPr lang="en-US" sz="1000">
                          <a:effectLst/>
                        </a:rPr>
                        <a:t>Okpokwu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90,241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175,596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237,000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2558862783"/>
                  </a:ext>
                </a:extLst>
              </a:tr>
              <a:tr h="482435">
                <a:tc>
                  <a:txBody>
                    <a:bodyPr/>
                    <a:lstStyle/>
                    <a:p>
                      <a:pPr marL="0" marR="0">
                        <a:lnSpc>
                          <a:spcPts val="1125"/>
                        </a:lnSpc>
                        <a:spcBef>
                          <a:spcPts val="750"/>
                        </a:spcBef>
                        <a:spcAft>
                          <a:spcPts val="600"/>
                        </a:spcAft>
                      </a:pPr>
                      <a:r>
                        <a:rPr lang="en-US" sz="1000" dirty="0" err="1">
                          <a:effectLst/>
                        </a:rPr>
                        <a:t>Oturkpo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266,411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359,600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2953030194"/>
                  </a:ext>
                </a:extLst>
              </a:tr>
              <a:tr h="482435">
                <a:tc>
                  <a:txBody>
                    <a:bodyPr/>
                    <a:lstStyle/>
                    <a:p>
                      <a:pPr marL="0" marR="0">
                        <a:lnSpc>
                          <a:spcPts val="1125"/>
                        </a:lnSpc>
                        <a:spcBef>
                          <a:spcPts val="750"/>
                        </a:spcBef>
                        <a:spcAft>
                          <a:spcPts val="600"/>
                        </a:spcAft>
                      </a:pPr>
                      <a:r>
                        <a:rPr lang="en-US" sz="1000" dirty="0" err="1">
                          <a:effectLst/>
                        </a:rPr>
                        <a:t>Tarka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79,280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dirty="0">
                          <a:effectLst/>
                        </a:rPr>
                        <a:t>107,000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631583203"/>
                  </a:ext>
                </a:extLst>
              </a:tr>
              <a:tr h="482435">
                <a:tc>
                  <a:txBody>
                    <a:bodyPr/>
                    <a:lstStyle/>
                    <a:p>
                      <a:pPr marL="0" marR="0">
                        <a:lnSpc>
                          <a:spcPts val="1125"/>
                        </a:lnSpc>
                        <a:spcBef>
                          <a:spcPts val="750"/>
                        </a:spcBef>
                        <a:spcAft>
                          <a:spcPts val="600"/>
                        </a:spcAft>
                      </a:pPr>
                      <a:r>
                        <a:rPr lang="en-US" sz="1000">
                          <a:effectLst/>
                        </a:rPr>
                        <a:t>Ukum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167,266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216,983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292,900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329957415"/>
                  </a:ext>
                </a:extLst>
              </a:tr>
              <a:tr h="482435">
                <a:tc>
                  <a:txBody>
                    <a:bodyPr/>
                    <a:lstStyle/>
                    <a:p>
                      <a:pPr marL="0" marR="0">
                        <a:lnSpc>
                          <a:spcPts val="1125"/>
                        </a:lnSpc>
                        <a:spcBef>
                          <a:spcPts val="750"/>
                        </a:spcBef>
                        <a:spcAft>
                          <a:spcPts val="600"/>
                        </a:spcAft>
                      </a:pPr>
                      <a:r>
                        <a:rPr lang="en-US" sz="1000" dirty="0" err="1">
                          <a:effectLst/>
                        </a:rPr>
                        <a:t>Ushongo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123,166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191,935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259,100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1308273603"/>
                  </a:ext>
                </a:extLst>
              </a:tr>
              <a:tr h="482435">
                <a:tc>
                  <a:txBody>
                    <a:bodyPr/>
                    <a:lstStyle/>
                    <a:p>
                      <a:pPr marL="0" marR="0">
                        <a:lnSpc>
                          <a:spcPts val="1125"/>
                        </a:lnSpc>
                        <a:spcBef>
                          <a:spcPts val="750"/>
                        </a:spcBef>
                        <a:spcAft>
                          <a:spcPts val="600"/>
                        </a:spcAft>
                      </a:pPr>
                      <a:r>
                        <a:rPr lang="en-US" sz="1000">
                          <a:effectLst/>
                        </a:rPr>
                        <a:t>Vandeikya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95250" marR="38100" marT="19050" marB="19050"/>
                </a:tc>
                <a:tc>
                  <a:txBody>
                    <a:bodyPr/>
                    <a:lstStyle/>
                    <a:p>
                      <a:pPr marL="0" marR="0">
                        <a:lnSpc>
                          <a:spcPts val="1125"/>
                        </a:lnSpc>
                        <a:spcBef>
                          <a:spcPts val="750"/>
                        </a:spcBef>
                        <a:spcAft>
                          <a:spcPts val="600"/>
                        </a:spcAft>
                      </a:pPr>
                      <a:r>
                        <a:rPr lang="en-US" sz="1000">
                          <a:effectLst/>
                        </a:rPr>
                        <a:t>Local Government Area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161,863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234,567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316,600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3679274815"/>
                  </a:ext>
                </a:extLst>
              </a:tr>
              <a:tr h="482435">
                <a:tc>
                  <a:txBody>
                    <a:bodyPr/>
                    <a:lstStyle/>
                    <a:p>
                      <a:pPr marL="0" marR="0">
                        <a:lnSpc>
                          <a:spcPts val="1125"/>
                        </a:lnSpc>
                        <a:spcBef>
                          <a:spcPts val="750"/>
                        </a:spcBef>
                        <a:spcAft>
                          <a:spcPts val="600"/>
                        </a:spcAft>
                      </a:pPr>
                      <a:r>
                        <a:rPr lang="en-US" sz="1000">
                          <a:effectLst/>
                        </a:rPr>
                        <a:t>Nigeria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nSpc>
                          <a:spcPts val="1125"/>
                        </a:lnSpc>
                        <a:spcBef>
                          <a:spcPts val="750"/>
                        </a:spcBef>
                        <a:spcAft>
                          <a:spcPts val="600"/>
                        </a:spcAft>
                      </a:pPr>
                      <a:r>
                        <a:rPr lang="en-US" sz="1000">
                          <a:effectLst/>
                        </a:rPr>
                        <a:t>Federal Republic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88,992,220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a:effectLst/>
                        </a:rPr>
                        <a:t>140,431,790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tc>
                  <a:txBody>
                    <a:bodyPr/>
                    <a:lstStyle/>
                    <a:p>
                      <a:pPr marL="0" marR="0" algn="r">
                        <a:lnSpc>
                          <a:spcPts val="1125"/>
                        </a:lnSpc>
                        <a:spcBef>
                          <a:spcPts val="750"/>
                        </a:spcBef>
                        <a:spcAft>
                          <a:spcPts val="600"/>
                        </a:spcAft>
                      </a:pPr>
                      <a:r>
                        <a:rPr lang="en-US" sz="1000" dirty="0">
                          <a:effectLst/>
                        </a:rPr>
                        <a:t>193,392,500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19050" marB="19050"/>
                </a:tc>
                <a:extLst>
                  <a:ext uri="{0D108BD9-81ED-4DB2-BD59-A6C34878D82A}">
                    <a16:rowId xmlns:a16="http://schemas.microsoft.com/office/drawing/2014/main" val="575929370"/>
                  </a:ext>
                </a:extLst>
              </a:tr>
            </a:tbl>
          </a:graphicData>
        </a:graphic>
      </p:graphicFrame>
      <p:sp>
        <p:nvSpPr>
          <p:cNvPr id="5" name="Rectangle 1">
            <a:extLst>
              <a:ext uri="{FF2B5EF4-FFF2-40B4-BE49-F238E27FC236}">
                <a16:creationId xmlns:a16="http://schemas.microsoft.com/office/drawing/2014/main" id="{DB07CB9F-A945-8C43-B817-2BBD6B4BD53A}"/>
              </a:ext>
            </a:extLst>
          </p:cNvPr>
          <p:cNvSpPr>
            <a:spLocks noChangeArrowheads="1"/>
          </p:cNvSpPr>
          <p:nvPr/>
        </p:nvSpPr>
        <p:spPr bwMode="auto">
          <a:xfrm>
            <a:off x="0" y="113184"/>
            <a:ext cx="21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itle 1">
            <a:extLst>
              <a:ext uri="{FF2B5EF4-FFF2-40B4-BE49-F238E27FC236}">
                <a16:creationId xmlns:a16="http://schemas.microsoft.com/office/drawing/2014/main" id="{14E1947A-20E4-47B7-AE16-F16AD55EDC68}"/>
              </a:ext>
            </a:extLst>
          </p:cNvPr>
          <p:cNvSpPr>
            <a:spLocks noGrp="1"/>
          </p:cNvSpPr>
          <p:nvPr>
            <p:ph type="title"/>
          </p:nvPr>
        </p:nvSpPr>
        <p:spPr>
          <a:xfrm>
            <a:off x="838200" y="445810"/>
            <a:ext cx="10515600" cy="638175"/>
          </a:xfrm>
        </p:spPr>
        <p:txBody>
          <a:bodyPr>
            <a:normAutofit fontScale="90000"/>
          </a:bodyPr>
          <a:lstStyle/>
          <a:p>
            <a:pPr algn="ctr"/>
            <a:r>
              <a:rPr lang="en-US" altLang="en-US" dirty="0">
                <a:solidFill>
                  <a:schemeClr val="accent1"/>
                </a:solidFill>
                <a:latin typeface="Times New Roman" panose="02020603050405020304" pitchFamily="18" charset="0"/>
                <a:ea typeface="+mn-ea"/>
                <a:cs typeface="Times New Roman" panose="02020603050405020304" pitchFamily="18" charset="0"/>
              </a:rPr>
              <a:t>The population in Benue State</a:t>
            </a:r>
            <a:endParaRPr lang="en-US" dirty="0">
              <a:solidFill>
                <a:schemeClr val="accent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204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55ECE-B12C-1447-9BC9-3854A781108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Times New Roman" panose="02020603050405020304" pitchFamily="18" charset="0"/>
                <a:cs typeface="Times New Roman" panose="02020603050405020304" pitchFamily="18" charset="0"/>
              </a:rPr>
              <a:t>Benue State </a:t>
            </a:r>
            <a:r>
              <a:rPr lang="en-US" sz="3200" dirty="0">
                <a:solidFill>
                  <a:schemeClr val="bg1"/>
                </a:solidFill>
                <a:latin typeface="Times New Roman" panose="02020603050405020304" pitchFamily="18" charset="0"/>
                <a:cs typeface="Times New Roman" panose="02020603050405020304" pitchFamily="18" charset="0"/>
              </a:rPr>
              <a:t>people hastily pick up the bodies of their loved ones. </a:t>
            </a:r>
            <a:endParaRPr lang="en-US" sz="3200" kern="1200" dirty="0">
              <a:solidFill>
                <a:schemeClr val="bg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328B3988-0021-DB42-ACB6-305C4778C90E}"/>
              </a:ext>
            </a:extLst>
          </p:cNvPr>
          <p:cNvPicPr>
            <a:picLocks noGrp="1" noChangeAspect="1"/>
          </p:cNvPicPr>
          <p:nvPr>
            <p:ph idx="1"/>
          </p:nvPr>
        </p:nvPicPr>
        <p:blipFill>
          <a:blip r:embed="rId3"/>
          <a:stretch>
            <a:fillRect/>
          </a:stretch>
        </p:blipFill>
        <p:spPr>
          <a:xfrm>
            <a:off x="6339154" y="1818445"/>
            <a:ext cx="5137079" cy="4396088"/>
          </a:xfrm>
        </p:spPr>
      </p:pic>
      <p:pic>
        <p:nvPicPr>
          <p:cNvPr id="11" name="Picture 10" descr="A large crowd of people&#10;&#10;Description automatically generated">
            <a:extLst>
              <a:ext uri="{FF2B5EF4-FFF2-40B4-BE49-F238E27FC236}">
                <a16:creationId xmlns:a16="http://schemas.microsoft.com/office/drawing/2014/main" id="{928BD07A-2D5B-DD4F-B4A1-5ED7AF2FDE00}"/>
              </a:ext>
            </a:extLst>
          </p:cNvPr>
          <p:cNvPicPr>
            <a:picLocks noChangeAspect="1"/>
          </p:cNvPicPr>
          <p:nvPr/>
        </p:nvPicPr>
        <p:blipFill>
          <a:blip r:embed="rId4"/>
          <a:stretch>
            <a:fillRect/>
          </a:stretch>
        </p:blipFill>
        <p:spPr>
          <a:xfrm>
            <a:off x="556531" y="1818444"/>
            <a:ext cx="5137079" cy="4489887"/>
          </a:xfrm>
          <a:prstGeom prst="rect">
            <a:avLst/>
          </a:prstGeom>
        </p:spPr>
      </p:pic>
    </p:spTree>
    <p:extLst>
      <p:ext uri="{BB962C8B-B14F-4D97-AF65-F5344CB8AC3E}">
        <p14:creationId xmlns:p14="http://schemas.microsoft.com/office/powerpoint/2010/main" val="393719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AE17-44E4-4050-A1E1-5B85E030DCE2}"/>
              </a:ext>
            </a:extLst>
          </p:cNvPr>
          <p:cNvSpPr>
            <a:spLocks noGrp="1"/>
          </p:cNvSpPr>
          <p:nvPr>
            <p:ph type="title"/>
          </p:nvPr>
        </p:nvSpPr>
        <p:spPr>
          <a:solidFill>
            <a:schemeClr val="tx1"/>
          </a:solidFill>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Just a glimpse of some of the tragedy and devastation in Benue.</a:t>
            </a:r>
            <a:endParaRPr lang="en-US" sz="2400" dirty="0">
              <a:solidFill>
                <a:schemeClr val="bg1"/>
              </a:solidFill>
            </a:endParaRPr>
          </a:p>
        </p:txBody>
      </p:sp>
      <p:pic>
        <p:nvPicPr>
          <p:cNvPr id="4" name="Content Placeholder 3" descr="A picture containing outdoor, man, car, standing&#10;&#10;Description automatically generated">
            <a:extLst>
              <a:ext uri="{FF2B5EF4-FFF2-40B4-BE49-F238E27FC236}">
                <a16:creationId xmlns:a16="http://schemas.microsoft.com/office/drawing/2014/main" id="{7932E1F5-3451-489D-A5E3-981B7BF158EA}"/>
              </a:ext>
            </a:extLst>
          </p:cNvPr>
          <p:cNvPicPr>
            <a:picLocks noGrp="1" noChangeAspect="1"/>
          </p:cNvPicPr>
          <p:nvPr>
            <p:ph idx="1"/>
          </p:nvPr>
        </p:nvPicPr>
        <p:blipFill>
          <a:blip r:embed="rId2"/>
          <a:stretch>
            <a:fillRect/>
          </a:stretch>
        </p:blipFill>
        <p:spPr>
          <a:xfrm>
            <a:off x="6273800" y="1968342"/>
            <a:ext cx="5080000" cy="3810000"/>
          </a:xfrm>
          <a:prstGeom prst="rect">
            <a:avLst/>
          </a:prstGeom>
        </p:spPr>
      </p:pic>
      <p:pic>
        <p:nvPicPr>
          <p:cNvPr id="5" name="Picture 4">
            <a:extLst>
              <a:ext uri="{FF2B5EF4-FFF2-40B4-BE49-F238E27FC236}">
                <a16:creationId xmlns:a16="http://schemas.microsoft.com/office/drawing/2014/main" id="{71EBB795-0FD8-49B5-B7D8-05EB51699870}"/>
              </a:ext>
            </a:extLst>
          </p:cNvPr>
          <p:cNvPicPr>
            <a:picLocks noChangeAspect="1"/>
          </p:cNvPicPr>
          <p:nvPr/>
        </p:nvPicPr>
        <p:blipFill>
          <a:blip r:embed="rId3"/>
          <a:stretch>
            <a:fillRect/>
          </a:stretch>
        </p:blipFill>
        <p:spPr>
          <a:xfrm>
            <a:off x="391559" y="1869123"/>
            <a:ext cx="4829692" cy="4008438"/>
          </a:xfrm>
          <a:prstGeom prst="rect">
            <a:avLst/>
          </a:prstGeom>
        </p:spPr>
      </p:pic>
    </p:spTree>
    <p:extLst>
      <p:ext uri="{BB962C8B-B14F-4D97-AF65-F5344CB8AC3E}">
        <p14:creationId xmlns:p14="http://schemas.microsoft.com/office/powerpoint/2010/main" val="394226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FEEFA-7048-440C-BA3E-D17E669C3ECB}"/>
              </a:ext>
            </a:extLst>
          </p:cNvPr>
          <p:cNvSpPr>
            <a:spLocks noGrp="1"/>
          </p:cNvSpPr>
          <p:nvPr>
            <p:ph type="title"/>
          </p:nvPr>
        </p:nvSpPr>
        <p:spPr>
          <a:xfrm>
            <a:off x="838199" y="365125"/>
            <a:ext cx="11144003" cy="1325563"/>
          </a:xfrm>
          <a:solidFill>
            <a:schemeClr val="tx1"/>
          </a:solidFill>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Villagers defending themselves against the military, fires everywhere and mass burials. </a:t>
            </a:r>
          </a:p>
        </p:txBody>
      </p:sp>
      <p:pic>
        <p:nvPicPr>
          <p:cNvPr id="5" name="Content Placeholder 4" descr="A picture containing outdoor, grass, person, man&#10;&#10;Description automatically generated">
            <a:extLst>
              <a:ext uri="{FF2B5EF4-FFF2-40B4-BE49-F238E27FC236}">
                <a16:creationId xmlns:a16="http://schemas.microsoft.com/office/drawing/2014/main" id="{99862067-08B0-3242-930D-21279FEA63CD}"/>
              </a:ext>
            </a:extLst>
          </p:cNvPr>
          <p:cNvPicPr>
            <a:picLocks noGrp="1" noChangeAspect="1"/>
          </p:cNvPicPr>
          <p:nvPr>
            <p:ph idx="1"/>
          </p:nvPr>
        </p:nvPicPr>
        <p:blipFill rotWithShape="1">
          <a:blip r:embed="rId2"/>
          <a:stretch/>
        </p:blipFill>
        <p:spPr>
          <a:xfrm>
            <a:off x="1116162" y="1801922"/>
            <a:ext cx="4801753" cy="2389934"/>
          </a:xfrm>
          <a:prstGeom prst="rect">
            <a:avLst/>
          </a:prstGeom>
        </p:spPr>
      </p:pic>
      <p:pic>
        <p:nvPicPr>
          <p:cNvPr id="9" name="Picture 8" descr="A picture containing bomb, outdoor, transport, water&#10;&#10;Description automatically generated">
            <a:extLst>
              <a:ext uri="{FF2B5EF4-FFF2-40B4-BE49-F238E27FC236}">
                <a16:creationId xmlns:a16="http://schemas.microsoft.com/office/drawing/2014/main" id="{EA1ED038-0A0D-A844-8472-555A4FDE5D9B}"/>
              </a:ext>
            </a:extLst>
          </p:cNvPr>
          <p:cNvPicPr>
            <a:picLocks noChangeAspect="1"/>
          </p:cNvPicPr>
          <p:nvPr/>
        </p:nvPicPr>
        <p:blipFill rotWithShape="1">
          <a:blip r:embed="rId3"/>
          <a:srcRect t="6315" r="-3" b="3505"/>
          <a:stretch/>
        </p:blipFill>
        <p:spPr>
          <a:xfrm>
            <a:off x="6552048" y="1801922"/>
            <a:ext cx="4801752" cy="2389933"/>
          </a:xfrm>
          <a:prstGeom prst="rect">
            <a:avLst/>
          </a:prstGeom>
        </p:spPr>
      </p:pic>
      <p:pic>
        <p:nvPicPr>
          <p:cNvPr id="15" name="Picture 14" descr="A group of people standing in front of a crowd&#10;&#10;Description automatically generated">
            <a:extLst>
              <a:ext uri="{FF2B5EF4-FFF2-40B4-BE49-F238E27FC236}">
                <a16:creationId xmlns:a16="http://schemas.microsoft.com/office/drawing/2014/main" id="{1B349737-E5DF-4E4A-8785-BA8C2C5C6001}"/>
              </a:ext>
            </a:extLst>
          </p:cNvPr>
          <p:cNvPicPr>
            <a:picLocks noChangeAspect="1"/>
          </p:cNvPicPr>
          <p:nvPr/>
        </p:nvPicPr>
        <p:blipFill rotWithShape="1">
          <a:blip r:embed="rId4"/>
          <a:srcRect t="7952" r="3" b="21316"/>
          <a:stretch/>
        </p:blipFill>
        <p:spPr>
          <a:xfrm>
            <a:off x="3044341" y="4500082"/>
            <a:ext cx="5735409" cy="2188394"/>
          </a:xfrm>
          <a:prstGeom prst="rect">
            <a:avLst/>
          </a:prstGeom>
        </p:spPr>
      </p:pic>
    </p:spTree>
    <p:extLst>
      <p:ext uri="{BB962C8B-B14F-4D97-AF65-F5344CB8AC3E}">
        <p14:creationId xmlns:p14="http://schemas.microsoft.com/office/powerpoint/2010/main" val="382698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1587</Words>
  <Application>Microsoft Office PowerPoint</Application>
  <PresentationFormat>Widescreen</PresentationFormat>
  <Paragraphs>196</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Where there’s a will there’s a way</vt:lpstr>
      <vt:lpstr>PowerPoint Presentation</vt:lpstr>
      <vt:lpstr>PowerPoint Presentation</vt:lpstr>
      <vt:lpstr>Maps of Nigeria and Benue State</vt:lpstr>
      <vt:lpstr>The population in Benue State</vt:lpstr>
      <vt:lpstr>The population in Benue State</vt:lpstr>
      <vt:lpstr>Benue State people hastily pick up the bodies of their loved ones. </vt:lpstr>
      <vt:lpstr>Just a glimpse of some of the tragedy and devastation in Benue.</vt:lpstr>
      <vt:lpstr>Villagers defending themselves against the military, fires everywhere and mass burials. </vt:lpstr>
      <vt:lpstr>PowerPoint Presentation</vt:lpstr>
      <vt:lpstr>Through the grace of God, I was able to help the community of Nule (200 kids between age 2-10) set up the St. Francis Nursery/Primary School.  Because my funds were extremely limited, I started the school in tents made of trees and palm branches. My goal is to build a structure with concrete blocks and other building materials to provide a safer and more stable learning environment.</vt:lpstr>
      <vt:lpstr>With land donated by the local chief and blocks given to me through the community, we started building our school.  However, construction was halted because we need additional funds and materials.  My goal is to reach out to the community and hopefully, through their generosity, we’ll receive enough money to continue building the school. </vt:lpstr>
      <vt:lpstr>WHERE THERE’S A WILL THERE’S A WAY</vt:lpstr>
      <vt:lpstr>ZHAF is a 501(3)C Charity registered with State of Arizona Tax ID # 83-3892349</vt:lpstr>
      <vt:lpstr>PowerPoint Presentation</vt:lpstr>
      <vt:lpstr>ZANARIA HUMAN AID FOUNDATION (ZHAF)</vt:lpstr>
      <vt:lpstr>In 2018, one of my priorities when I left Benue was to get fresh water to the community.  Through a generous donation from a local parishioner in the USA we were able to drill a small well that will provide clean water for approximately 500 people. </vt:lpstr>
      <vt:lpstr>One of my dreams of providing affordable health care to the community came true when the construction of a clinic was completed and opened in September 2019. </vt:lpstr>
      <vt:lpstr>The most efficient and cost effective way to accomplish our main goal of providing water to the community is to buy a drilling rig for $150,000.</vt:lpstr>
      <vt:lpstr>WHY WE NEED A DRILLING RIG</vt:lpstr>
      <vt:lpstr> Make a difference in someone’s life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there’s a will there’s a way</dc:title>
  <dc:creator>Wilfred Yinah</dc:creator>
  <cp:lastModifiedBy>dsmith2381@cox.net</cp:lastModifiedBy>
  <cp:revision>29</cp:revision>
  <dcterms:created xsi:type="dcterms:W3CDTF">2020-04-14T18:01:11Z</dcterms:created>
  <dcterms:modified xsi:type="dcterms:W3CDTF">2020-04-17T01:36:56Z</dcterms:modified>
</cp:coreProperties>
</file>